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70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8" r:id="rId4"/>
    <p:sldId id="269" r:id="rId5"/>
    <p:sldId id="263" r:id="rId6"/>
    <p:sldId id="260" r:id="rId7"/>
    <p:sldId id="266" r:id="rId8"/>
    <p:sldId id="267" r:id="rId9"/>
    <p:sldId id="270" r:id="rId10"/>
    <p:sldId id="271" r:id="rId11"/>
    <p:sldId id="272" r:id="rId12"/>
    <p:sldId id="273" r:id="rId13"/>
  </p:sldIdLst>
  <p:sldSz cx="12192000" cy="6858000"/>
  <p:notesSz cx="6797675" cy="9872663"/>
  <p:embeddedFontLst>
    <p:embeddedFont>
      <p:font typeface="Cambria Math" panose="02040503050406030204" pitchFamily="18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ucida Sans Unicode" panose="020B0602030504020204" pitchFamily="34" charset="0"/>
      <p:regular r:id="rId23"/>
    </p:embeddedFont>
  </p:embeddedFontLst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A303788-A87E-47A2-BBAE-61A4E1F8C679}">
          <p14:sldIdLst>
            <p14:sldId id="256"/>
            <p14:sldId id="268"/>
            <p14:sldId id="269"/>
            <p14:sldId id="263"/>
            <p14:sldId id="260"/>
            <p14:sldId id="266"/>
            <p14:sldId id="267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CC5"/>
    <a:srgbClr val="000000"/>
    <a:srgbClr val="4D4D4D"/>
    <a:srgbClr val="9A9A9A"/>
    <a:srgbClr val="0F0F0F"/>
    <a:srgbClr val="88DACD"/>
    <a:srgbClr val="FFC799"/>
    <a:srgbClr val="12B59C"/>
    <a:srgbClr val="E8452F"/>
    <a:srgbClr val="E83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6395" autoAdjust="0"/>
  </p:normalViewPr>
  <p:slideViewPr>
    <p:cSldViewPr snapToGrid="0">
      <p:cViewPr>
        <p:scale>
          <a:sx n="100" d="100"/>
          <a:sy n="100" d="100"/>
        </p:scale>
        <p:origin x="906" y="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364"/>
    </p:cViewPr>
  </p:sorterViewPr>
  <p:notesViewPr>
    <p:cSldViewPr snapToGrid="0">
      <p:cViewPr varScale="1">
        <p:scale>
          <a:sx n="90" d="100"/>
          <a:sy n="90" d="100"/>
        </p:scale>
        <p:origin x="37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FBB6-3E0B-4E90-9075-4ED5A28DD8EF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52C20-FB70-4BD0-8B35-C1E0F7203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443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53418-2034-4460-BE3D-D48FE4FD1C0A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75E0-434E-4C84-A83A-E8AAA2F96D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781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75E0-434E-4C84-A83A-E8AAA2F96D1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75E0-434E-4C84-A83A-E8AAA2F96D1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9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75E0-434E-4C84-A83A-E8AAA2F96D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47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75E0-434E-4C84-A83A-E8AAA2F96D1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4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75E0-434E-4C84-A83A-E8AAA2F96D1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65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75E0-434E-4C84-A83A-E8AAA2F96D1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8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75E0-434E-4C84-A83A-E8AAA2F96D1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8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" y="5971213"/>
            <a:ext cx="12191998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13036" y="6158144"/>
            <a:ext cx="10376441" cy="452137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71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8" y="5122103"/>
            <a:ext cx="3922681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1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27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" y="5961052"/>
            <a:ext cx="12191998" cy="9064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6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60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6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/>
        </p:nvSpPr>
        <p:spPr>
          <a:xfrm>
            <a:off x="1113036" y="6158143"/>
            <a:ext cx="10376441" cy="452137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1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26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" y="5961053"/>
            <a:ext cx="12191998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71" y="4461092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/>
        </p:nvSpPr>
        <p:spPr>
          <a:xfrm>
            <a:off x="1113036" y="6158143"/>
            <a:ext cx="10376441" cy="452137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8" y="5122103"/>
            <a:ext cx="3922681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50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it marqu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 descr="Description : C:\Users\mp222957\Desktop\Logo CEA-Tech\CEA_tech_logotyp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0306"/>
            <a:ext cx="1668863" cy="60239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Espace réservé du texte 38"/>
          <p:cNvSpPr>
            <a:spLocks noGrp="1"/>
          </p:cNvSpPr>
          <p:nvPr>
            <p:ph type="body" sz="quarter" idx="14" hasCustomPrompt="1"/>
          </p:nvPr>
        </p:nvSpPr>
        <p:spPr>
          <a:xfrm>
            <a:off x="249372" y="1111210"/>
            <a:ext cx="11618912" cy="962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dirty="0"/>
              <a:t>Texte .. (Arial 12pt)</a:t>
            </a:r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5" hasCustomPrompt="1"/>
          </p:nvPr>
        </p:nvSpPr>
        <p:spPr>
          <a:xfrm>
            <a:off x="199793" y="2412437"/>
            <a:ext cx="11618912" cy="16779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4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dirty="0"/>
              <a:t>Texte … (Arial 12pt)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72" y="4495015"/>
            <a:ext cx="11644312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dirty="0"/>
              <a:t>Texte … Arial 12pt)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0302398" y="130526"/>
            <a:ext cx="1677462" cy="25405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fr-FR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/>
              <a:t>INSTITUT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10294532" y="385255"/>
            <a:ext cx="1685328" cy="20719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DEPT/SERVICE/LABO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 hasCustomPrompt="1"/>
          </p:nvPr>
        </p:nvSpPr>
        <p:spPr>
          <a:xfrm>
            <a:off x="10301701" y="617030"/>
            <a:ext cx="1678159" cy="19497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JJ/MM/AAAA</a:t>
            </a:r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22" hasCustomPrompt="1"/>
          </p:nvPr>
        </p:nvSpPr>
        <p:spPr>
          <a:xfrm>
            <a:off x="2408238" y="382919"/>
            <a:ext cx="4864273" cy="34131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/>
              <a:t>TITRE = IDEM TITRE FM WORD</a:t>
            </a:r>
          </a:p>
        </p:txBody>
      </p:sp>
      <p:sp>
        <p:nvSpPr>
          <p:cNvPr id="29" name="ZoneTexte 28"/>
          <p:cNvSpPr txBox="1"/>
          <p:nvPr userDrawn="1"/>
        </p:nvSpPr>
        <p:spPr>
          <a:xfrm>
            <a:off x="2495600" y="125595"/>
            <a:ext cx="3168352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FR" sz="14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Résultats et faits marquants 2020</a:t>
            </a:r>
          </a:p>
        </p:txBody>
      </p:sp>
    </p:spTree>
    <p:extLst>
      <p:ext uri="{BB962C8B-B14F-4D97-AF65-F5344CB8AC3E}">
        <p14:creationId xmlns:p14="http://schemas.microsoft.com/office/powerpoint/2010/main" val="374309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78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45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9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12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94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5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41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5971213"/>
            <a:ext cx="12191998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71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/>
        </p:nvSpPr>
        <p:spPr>
          <a:xfrm>
            <a:off x="1113036" y="6158143"/>
            <a:ext cx="10376441" cy="452137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8" y="5122103"/>
            <a:ext cx="3922681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8" y="1143002"/>
            <a:ext cx="3668185" cy="16873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1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18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782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37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71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9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9E77-B37C-477F-AE12-4EA2486BE1CA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Picture 1" descr="fondCE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2" y="4801466"/>
            <a:ext cx="2139246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" y="5961053"/>
            <a:ext cx="12191998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/>
        </p:nvSpPr>
        <p:spPr>
          <a:xfrm>
            <a:off x="1113036" y="6158143"/>
            <a:ext cx="10376441" cy="452137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43804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02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9E77-B37C-477F-AE12-4EA2486BE1C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100" y="1630413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452" indent="-23949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437" indent="-23949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50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9E77-B37C-477F-AE12-4EA2486BE1C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99770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9E77-B37C-477F-AE12-4EA2486BE1CA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/>
        </p:nvSpPr>
        <p:spPr>
          <a:xfrm>
            <a:off x="6096003" y="2824704"/>
            <a:ext cx="4933950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1" y="1600805"/>
            <a:ext cx="5842000" cy="143804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1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7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9E77-B37C-477F-AE12-4EA2486BE1C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" y="5961053"/>
            <a:ext cx="12191998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13036" y="6158143"/>
            <a:ext cx="10376441" cy="452137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2" y="4801466"/>
            <a:ext cx="2139246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90" y="617538"/>
            <a:ext cx="5317067" cy="143804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55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9576"/>
            <a:ext cx="10972800" cy="372396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9542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49E77-B37C-477F-AE12-4EA2486BE1C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8" y="1358084"/>
            <a:ext cx="1447801" cy="187406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6"/>
            <a:ext cx="3163509" cy="74708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94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/>
        </p:nvCxnSpPr>
        <p:spPr>
          <a:xfrm flipH="1">
            <a:off x="1310931" y="2332809"/>
            <a:ext cx="475958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401" y="1358086"/>
            <a:ext cx="3145367" cy="74708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94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/>
        </p:nvCxnSpPr>
        <p:spPr>
          <a:xfrm flipH="1">
            <a:off x="6228757" y="2332809"/>
            <a:ext cx="475958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1" cy="187406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8" y="2599419"/>
            <a:ext cx="1447801" cy="187406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09" cy="74708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94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/>
        </p:nvCxnSpPr>
        <p:spPr>
          <a:xfrm flipH="1">
            <a:off x="1310931" y="3574144"/>
            <a:ext cx="475958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401" y="2599420"/>
            <a:ext cx="3145367" cy="74708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94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/>
        </p:nvCxnSpPr>
        <p:spPr>
          <a:xfrm flipH="1">
            <a:off x="6228757" y="3574144"/>
            <a:ext cx="475958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1" cy="187406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8" y="3979165"/>
            <a:ext cx="1447801" cy="187406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09" cy="74708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94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/>
        </p:nvCxnSpPr>
        <p:spPr>
          <a:xfrm flipH="1">
            <a:off x="1310931" y="4953890"/>
            <a:ext cx="475958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401" y="3979166"/>
            <a:ext cx="3145367" cy="74708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94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/>
        </p:nvCxnSpPr>
        <p:spPr>
          <a:xfrm flipH="1">
            <a:off x="6228757" y="4953890"/>
            <a:ext cx="475958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1" cy="187406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1" cy="1874064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9" y="5228682"/>
            <a:ext cx="3163509" cy="74708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94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/>
        </p:nvCxnSpPr>
        <p:spPr>
          <a:xfrm flipH="1">
            <a:off x="1314873" y="6203405"/>
            <a:ext cx="475958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2" y="5228682"/>
            <a:ext cx="3145367" cy="74708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94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/>
        </p:nvCxnSpPr>
        <p:spPr>
          <a:xfrm flipH="1">
            <a:off x="6232698" y="6203405"/>
            <a:ext cx="475958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7" y="5228680"/>
            <a:ext cx="1447801" cy="187406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67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293437"/>
            <a:ext cx="10515600" cy="977409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" y="-25705"/>
            <a:ext cx="12191998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6" y="6627317"/>
            <a:ext cx="1293966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7" y="-25707"/>
            <a:ext cx="1293966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28908" y="6630703"/>
            <a:ext cx="837259" cy="246221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 sz="1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5049E77-B37C-477F-AE12-4EA2486BE1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9" y="199577"/>
            <a:ext cx="5860500" cy="372396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66682"/>
            <a:ext cx="2111538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July 29,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2"/>
            <a:ext cx="5509931" cy="215444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90" y="6658219"/>
            <a:ext cx="1012631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Julien JURCZAK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21" y="-31227"/>
            <a:ext cx="1473679" cy="7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57972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rgbClr val="4D4D4D"/>
          </a:solidFill>
          <a:latin typeface="Calibri"/>
          <a:ea typeface="+mj-ea"/>
          <a:cs typeface="+mj-cs"/>
        </a:defRPr>
      </a:lvl1pPr>
    </p:titleStyle>
    <p:bodyStyle>
      <a:lvl1pPr marL="239493" indent="-239493" algn="l" defTabSz="957972" rtl="0" eaLnBrk="1" latinLnBrk="0" hangingPunct="1">
        <a:lnSpc>
          <a:spcPct val="90000"/>
        </a:lnSpc>
        <a:spcBef>
          <a:spcPts val="1048"/>
        </a:spcBef>
        <a:buClr>
          <a:srgbClr val="C00000"/>
        </a:buClr>
        <a:buSzPct val="80000"/>
        <a:buFont typeface="Wingdings" panose="05000000000000000000" pitchFamily="2" charset="2"/>
        <a:buChar char="§"/>
        <a:defRPr sz="1800" b="1" kern="1200">
          <a:solidFill>
            <a:srgbClr val="4D4D4D"/>
          </a:solidFill>
          <a:latin typeface="Calibri" charset="0"/>
          <a:ea typeface="Calibri" charset="0"/>
          <a:cs typeface="Calibri" charset="0"/>
        </a:defRPr>
      </a:lvl1pPr>
      <a:lvl2pPr marL="821903" indent="-342917" algn="l" defTabSz="957972" rtl="0" eaLnBrk="1" latinLnBrk="0" hangingPunct="1">
        <a:lnSpc>
          <a:spcPct val="90000"/>
        </a:lnSpc>
        <a:spcBef>
          <a:spcPts val="524"/>
        </a:spcBef>
        <a:buClr>
          <a:srgbClr val="C00000"/>
        </a:buClr>
        <a:buFont typeface="+mj-lt"/>
        <a:buAutoNum type="arabicPeriod"/>
        <a:defRPr sz="1800" kern="1200">
          <a:solidFill>
            <a:srgbClr val="4D4D4D"/>
          </a:solidFill>
          <a:latin typeface="Calibri" charset="0"/>
          <a:ea typeface="Calibri" charset="0"/>
          <a:cs typeface="Calibri" charset="0"/>
        </a:defRPr>
      </a:lvl2pPr>
      <a:lvl3pPr marL="1197465" indent="-239493" algn="l" defTabSz="957972" rtl="0" eaLnBrk="1" latinLnBrk="0" hangingPunct="1">
        <a:lnSpc>
          <a:spcPct val="90000"/>
        </a:lnSpc>
        <a:spcBef>
          <a:spcPts val="524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Calibri" charset="0"/>
          <a:ea typeface="Calibri" charset="0"/>
          <a:cs typeface="Calibri" charset="0"/>
        </a:defRPr>
      </a:lvl3pPr>
      <a:lvl4pPr marL="1676452" indent="-239493" algn="l" defTabSz="957972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rgbClr val="4D4D4D"/>
          </a:solidFill>
          <a:latin typeface="Calibri" charset="0"/>
          <a:ea typeface="Calibri" charset="0"/>
          <a:cs typeface="Calibri" charset="0"/>
        </a:defRPr>
      </a:lvl4pPr>
      <a:lvl5pPr marL="2155437" indent="-239493" algn="l" defTabSz="957972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rgbClr val="4D4D4D"/>
          </a:solidFill>
          <a:latin typeface="Calibri" charset="0"/>
          <a:ea typeface="Calibri" charset="0"/>
          <a:cs typeface="Calibri" charset="0"/>
        </a:defRPr>
      </a:lvl5pPr>
      <a:lvl6pPr marL="2634424" indent="-239493" algn="l" defTabSz="957972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410" indent="-239493" algn="l" defTabSz="957972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395" indent="-239493" algn="l" defTabSz="957972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382" indent="-239493" algn="l" defTabSz="957972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86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72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958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945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931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916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902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889" algn="l" defTabSz="957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EB37-99B3-42BE-BF67-52CFD8F9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3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178252" y="2604503"/>
            <a:ext cx="7937424" cy="1541666"/>
          </a:xfrm>
        </p:spPr>
        <p:txBody>
          <a:bodyPr/>
          <a:lstStyle/>
          <a:p>
            <a:pPr algn="r"/>
            <a:r>
              <a:rPr lang="en-ZA" dirty="0" smtClean="0"/>
              <a:t>Assessment of the dependence of the field shape on calibration coefficients in Dose Area Product (DAP) for small field sizes</a:t>
            </a:r>
            <a:endParaRPr lang="en-Z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124368" y="5031573"/>
            <a:ext cx="3922681" cy="309021"/>
          </a:xfrm>
        </p:spPr>
        <p:txBody>
          <a:bodyPr/>
          <a:lstStyle/>
          <a:p>
            <a:r>
              <a:rPr lang="en-ZA" dirty="0" smtClean="0"/>
              <a:t>July 29, 2021</a:t>
            </a:r>
            <a:endParaRPr lang="en-Z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113036" y="5378704"/>
            <a:ext cx="3922681" cy="461370"/>
          </a:xfrm>
        </p:spPr>
        <p:txBody>
          <a:bodyPr/>
          <a:lstStyle/>
          <a:p>
            <a:r>
              <a:rPr lang="en-ZA" sz="2400" b="1" dirty="0" smtClean="0"/>
              <a:t>Julien JURCZAK</a:t>
            </a:r>
            <a:endParaRPr lang="en-ZA" sz="2400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4338901" y="5122102"/>
            <a:ext cx="3646203" cy="725401"/>
            <a:chOff x="7004935" y="717890"/>
            <a:chExt cx="1456754" cy="31426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613" y="731329"/>
              <a:ext cx="652076" cy="28738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935" y="717890"/>
              <a:ext cx="779236" cy="314264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5288" y="248636"/>
            <a:ext cx="2477982" cy="202175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96" y="5110736"/>
            <a:ext cx="2134086" cy="7367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64" y="5125980"/>
            <a:ext cx="1404432" cy="721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4064" y="4215135"/>
            <a:ext cx="10951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ZA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Jurczak</a:t>
            </a:r>
            <a:r>
              <a:rPr lang="en-ZA" sz="14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ZA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B. Rapp</a:t>
            </a:r>
            <a:r>
              <a:rPr lang="en-ZA" sz="14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ZA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 Dufreneix</a:t>
            </a:r>
            <a:r>
              <a:rPr lang="en-ZA" sz="14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ZA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 Gouriou</a:t>
            </a:r>
            <a:r>
              <a:rPr lang="en-ZA" sz="14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ZA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F. Delaunay</a:t>
            </a:r>
            <a:r>
              <a:rPr lang="en-ZA" sz="14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ZA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J-M Bordy</a:t>
            </a:r>
            <a:r>
              <a:rPr lang="en-ZA" sz="14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Z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4065" y="4633230"/>
            <a:ext cx="7482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ZA" sz="14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ZA" sz="1050" dirty="0" smtClean="0">
                <a:solidFill>
                  <a:schemeClr val="bg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 Paris-</a:t>
            </a:r>
            <a:r>
              <a:rPr lang="en-ZA" sz="1050" dirty="0" err="1" smtClean="0">
                <a:solidFill>
                  <a:schemeClr val="bg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ZA" sz="1050" dirty="0" smtClean="0">
                <a:solidFill>
                  <a:schemeClr val="bg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CEA, List, Laboratoire National Henri Becquerel (LNE-LNHB), F-91120 Palaiseau, France.</a:t>
            </a:r>
            <a:endParaRPr lang="en-ZA" sz="14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ZA" sz="14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ZA" sz="1050" dirty="0" smtClean="0">
                <a:solidFill>
                  <a:schemeClr val="bg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Medical Physics, Integrated Center for Oncology, Angers, France.</a:t>
            </a:r>
            <a:endParaRPr lang="en-Z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1"/>
    </mc:Choice>
    <mc:Fallback xmlns="">
      <p:transition spd="slow" advTm="36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b="1" dirty="0" smtClean="0"/>
              <a:t>9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6895" y="1020817"/>
            <a:ext cx="11565105" cy="4453232"/>
          </a:xfrm>
        </p:spPr>
        <p:txBody>
          <a:bodyPr/>
          <a:lstStyle/>
          <a:p>
            <a:r>
              <a:rPr lang="en-ZA" sz="2400" b="0" dirty="0">
                <a:solidFill>
                  <a:schemeClr val="tx1"/>
                </a:solidFill>
              </a:rPr>
              <a:t>Introduction of </a:t>
            </a:r>
            <a:r>
              <a:rPr lang="en-ZA" sz="2400" b="0" dirty="0" smtClean="0">
                <a:solidFill>
                  <a:schemeClr val="tx1"/>
                </a:solidFill>
              </a:rPr>
              <a:t>the </a:t>
            </a:r>
            <a:r>
              <a:rPr lang="en-ZA" sz="2400" b="0" i="1" dirty="0" smtClean="0">
                <a:solidFill>
                  <a:schemeClr val="tx1"/>
                </a:solidFill>
              </a:rPr>
              <a:t>DAP </a:t>
            </a:r>
            <a:r>
              <a:rPr lang="en-ZA" sz="2400" b="0" i="1" dirty="0">
                <a:solidFill>
                  <a:schemeClr val="tx1"/>
                </a:solidFill>
              </a:rPr>
              <a:t>+ film method</a:t>
            </a:r>
            <a:r>
              <a:rPr lang="en-ZA" sz="2400" b="0" dirty="0" smtClean="0">
                <a:solidFill>
                  <a:schemeClr val="tx1"/>
                </a:solidFill>
              </a:rPr>
              <a:t> </a:t>
            </a:r>
            <a:r>
              <a:rPr lang="en-ZA" sz="2400" b="0" dirty="0">
                <a:solidFill>
                  <a:schemeClr val="tx1"/>
                </a:solidFill>
              </a:rPr>
              <a:t>in </a:t>
            </a:r>
            <a:r>
              <a:rPr lang="en-ZA" sz="2400" b="0" dirty="0" smtClean="0">
                <a:solidFill>
                  <a:schemeClr val="tx1"/>
                </a:solidFill>
              </a:rPr>
              <a:t>TPS for OF commissioning process</a:t>
            </a:r>
            <a:endParaRPr lang="en-ZA" sz="2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24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2400" b="0" dirty="0">
              <a:solidFill>
                <a:schemeClr val="tx1"/>
              </a:solidFill>
            </a:endParaRPr>
          </a:p>
          <a:p>
            <a:r>
              <a:rPr lang="en-ZA" sz="2400" b="0" dirty="0" smtClean="0">
                <a:solidFill>
                  <a:schemeClr val="tx1"/>
                </a:solidFill>
              </a:rPr>
              <a:t>Comparison of the </a:t>
            </a:r>
            <a:r>
              <a:rPr lang="en-ZA" sz="2400" b="0" i="1" dirty="0" smtClean="0">
                <a:solidFill>
                  <a:schemeClr val="tx1"/>
                </a:solidFill>
              </a:rPr>
              <a:t>DAP + film method </a:t>
            </a:r>
            <a:r>
              <a:rPr lang="en-ZA" sz="2400" b="0" dirty="0" smtClean="0">
                <a:solidFill>
                  <a:schemeClr val="tx1"/>
                </a:solidFill>
              </a:rPr>
              <a:t>with the TRS 483 approach :</a:t>
            </a:r>
          </a:p>
          <a:p>
            <a:endParaRPr lang="en-ZA" sz="5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200" dirty="0" smtClean="0">
                <a:solidFill>
                  <a:schemeClr val="tx1"/>
                </a:solidFill>
              </a:rPr>
              <a:t>For </a:t>
            </a:r>
            <a:r>
              <a:rPr lang="en-ZA" sz="2200" dirty="0">
                <a:solidFill>
                  <a:schemeClr val="tx1"/>
                </a:solidFill>
              </a:rPr>
              <a:t>a set of </a:t>
            </a:r>
            <a:r>
              <a:rPr lang="en-ZA" sz="2200" dirty="0" smtClean="0">
                <a:solidFill>
                  <a:schemeClr val="tx1"/>
                </a:solidFill>
              </a:rPr>
              <a:t>detectors, </a:t>
            </a:r>
            <a:r>
              <a:rPr lang="en-ZA" sz="2200" dirty="0">
                <a:solidFill>
                  <a:schemeClr val="tx1"/>
                </a:solidFill>
              </a:rPr>
              <a:t>validate or invalidate the correction </a:t>
            </a:r>
            <a:r>
              <a:rPr lang="en-ZA" sz="2200" dirty="0" smtClean="0">
                <a:solidFill>
                  <a:schemeClr val="tx1"/>
                </a:solidFill>
              </a:rPr>
              <a:t>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schemeClr val="tx1"/>
                </a:solidFill>
              </a:rPr>
              <a:t>Determination of correction factors for non-tabulated </a:t>
            </a:r>
            <a:r>
              <a:rPr lang="en-ZA" sz="2200" dirty="0" smtClean="0">
                <a:solidFill>
                  <a:schemeClr val="tx1"/>
                </a:solidFill>
              </a:rPr>
              <a:t>and </a:t>
            </a:r>
            <a:r>
              <a:rPr lang="en-ZA" sz="2200" dirty="0">
                <a:solidFill>
                  <a:schemeClr val="tx1"/>
                </a:solidFill>
              </a:rPr>
              <a:t>new </a:t>
            </a:r>
            <a:r>
              <a:rPr lang="en-ZA" sz="2200" dirty="0" smtClean="0">
                <a:solidFill>
                  <a:schemeClr val="tx1"/>
                </a:solidFill>
              </a:rPr>
              <a:t>detectors</a:t>
            </a:r>
            <a:endParaRPr lang="en-ZA" sz="2400" b="0" dirty="0" smtClean="0">
              <a:solidFill>
                <a:schemeClr val="tx1"/>
              </a:solidFill>
            </a:endParaRPr>
          </a:p>
          <a:p>
            <a:endParaRPr lang="en-ZA" sz="24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2400" b="0" dirty="0">
              <a:solidFill>
                <a:schemeClr val="tx1"/>
              </a:solidFill>
            </a:endParaRPr>
          </a:p>
          <a:p>
            <a:r>
              <a:rPr lang="en-US" sz="2400" b="0" dirty="0">
                <a:solidFill>
                  <a:schemeClr val="tx1"/>
                </a:solidFill>
              </a:rPr>
              <a:t>Impact for clinical cases on TPS dose </a:t>
            </a:r>
            <a:r>
              <a:rPr lang="en-US" sz="2400" b="0" dirty="0" smtClean="0">
                <a:solidFill>
                  <a:schemeClr val="tx1"/>
                </a:solidFill>
              </a:rPr>
              <a:t>calculation </a:t>
            </a:r>
            <a:r>
              <a:rPr lang="en-US" sz="2400" b="0" dirty="0">
                <a:solidFill>
                  <a:schemeClr val="tx1"/>
                </a:solidFill>
              </a:rPr>
              <a:t>made with the </a:t>
            </a:r>
            <a:r>
              <a:rPr lang="en-ZA" sz="2400" b="0" i="1" dirty="0">
                <a:solidFill>
                  <a:schemeClr val="tx1"/>
                </a:solidFill>
              </a:rPr>
              <a:t>DAP + film method</a:t>
            </a:r>
          </a:p>
          <a:p>
            <a:endParaRPr lang="en-ZA" sz="2400" b="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ZA" sz="2000" b="0" dirty="0">
              <a:solidFill>
                <a:schemeClr val="tx1"/>
              </a:solidFill>
            </a:endParaRPr>
          </a:p>
          <a:p>
            <a:pPr marL="478986" lvl="1" indent="0">
              <a:buNone/>
            </a:pPr>
            <a:endParaRPr lang="en-ZA" sz="2000" dirty="0" smtClean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6589" y="133085"/>
            <a:ext cx="5860500" cy="505381"/>
          </a:xfrm>
        </p:spPr>
        <p:txBody>
          <a:bodyPr/>
          <a:lstStyle/>
          <a:p>
            <a:r>
              <a:rPr lang="fr-FR" sz="3200" dirty="0" smtClean="0">
                <a:solidFill>
                  <a:schemeClr val="tx1"/>
                </a:solidFill>
              </a:rPr>
              <a:t>PROSPECTS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9966" y="1800364"/>
            <a:ext cx="7571196" cy="1578880"/>
          </a:xfrm>
        </p:spPr>
        <p:txBody>
          <a:bodyPr/>
          <a:lstStyle/>
          <a:p>
            <a:r>
              <a:rPr lang="fr-FR" sz="4800" dirty="0" smtClean="0"/>
              <a:t>Thank you for you attention</a:t>
            </a:r>
            <a:endParaRPr lang="fr-FR" sz="4800" dirty="0"/>
          </a:p>
        </p:txBody>
      </p:sp>
      <p:grpSp>
        <p:nvGrpSpPr>
          <p:cNvPr id="6" name="Groupe 5"/>
          <p:cNvGrpSpPr/>
          <p:nvPr/>
        </p:nvGrpSpPr>
        <p:grpSpPr>
          <a:xfrm>
            <a:off x="610963" y="4752825"/>
            <a:ext cx="3646203" cy="725401"/>
            <a:chOff x="7004935" y="717890"/>
            <a:chExt cx="1456754" cy="31426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613" y="731329"/>
              <a:ext cx="652076" cy="28738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935" y="717890"/>
              <a:ext cx="779236" cy="31426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58" y="4741459"/>
            <a:ext cx="2134086" cy="7367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26" y="4756703"/>
            <a:ext cx="1404432" cy="7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ZA" b="1" dirty="0"/>
              <a:t>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1099" y="918292"/>
            <a:ext cx="10910851" cy="1236967"/>
          </a:xfrm>
        </p:spPr>
        <p:txBody>
          <a:bodyPr/>
          <a:lstStyle/>
          <a:p>
            <a:r>
              <a:rPr lang="en-ZA" sz="2400" dirty="0" smtClean="0">
                <a:solidFill>
                  <a:schemeClr val="tx1"/>
                </a:solidFill>
              </a:rPr>
              <a:t>No primary standards for small field sizes</a:t>
            </a:r>
            <a:r>
              <a:rPr lang="en-ZA" sz="2400" b="0" dirty="0" smtClean="0">
                <a:solidFill>
                  <a:schemeClr val="tx1"/>
                </a:solidFill>
              </a:rPr>
              <a:t>, far away from usual international protocols (TG51 - IAEA TRS 398 : absorbed dose to water at a point for a 10x10 cm² field size)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6589" y="133085"/>
            <a:ext cx="5860500" cy="505381"/>
          </a:xfrm>
        </p:spPr>
        <p:txBody>
          <a:bodyPr/>
          <a:lstStyle/>
          <a:p>
            <a:r>
              <a:rPr lang="en-ZA" sz="3200" dirty="0" smtClean="0">
                <a:solidFill>
                  <a:schemeClr val="tx1"/>
                </a:solidFill>
              </a:rPr>
              <a:t>CONTEXT</a:t>
            </a:r>
            <a:endParaRPr lang="en-ZA" sz="3200" dirty="0">
              <a:solidFill>
                <a:schemeClr val="tx1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445618" y="4891932"/>
            <a:ext cx="9292044" cy="1544038"/>
            <a:chOff x="1475643" y="4874348"/>
            <a:chExt cx="8626720" cy="1544038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475643" y="4909110"/>
              <a:ext cx="8626720" cy="1509276"/>
            </a:xfrm>
            <a:prstGeom prst="roundRect">
              <a:avLst/>
            </a:prstGeom>
            <a:solidFill>
              <a:srgbClr val="EDF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585050" y="5410879"/>
              <a:ext cx="84202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dirty="0" smtClean="0"/>
                <a:t>Establish the </a:t>
              </a:r>
              <a:r>
                <a:rPr lang="en-ZA" sz="2800" b="1" dirty="0" smtClean="0"/>
                <a:t>first</a:t>
              </a:r>
              <a:r>
                <a:rPr lang="en-ZA" sz="2800" dirty="0" smtClean="0"/>
                <a:t> primary standards for small fields to </a:t>
              </a:r>
              <a:r>
                <a:rPr lang="en-ZA" sz="2800" b="1" dirty="0" smtClean="0"/>
                <a:t>restore metrological </a:t>
              </a:r>
              <a:r>
                <a:rPr lang="en-ZA" sz="2800" b="1" dirty="0"/>
                <a:t>traceability (&lt; 2x2 cm²) </a:t>
              </a:r>
              <a:endParaRPr lang="en-ZA" sz="28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53173" y="4874348"/>
              <a:ext cx="23565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ZA" sz="2600" b="1" u="sng" dirty="0" smtClean="0"/>
                <a:t>PURPOSE :</a:t>
              </a:r>
              <a:endParaRPr lang="en-ZA" sz="2600" b="1" u="sng" dirty="0"/>
            </a:p>
          </p:txBody>
        </p:sp>
      </p:grpSp>
      <p:sp>
        <p:nvSpPr>
          <p:cNvPr id="19" name="Flèche droite 18"/>
          <p:cNvSpPr/>
          <p:nvPr/>
        </p:nvSpPr>
        <p:spPr>
          <a:xfrm>
            <a:off x="4132114" y="3400507"/>
            <a:ext cx="606669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8776631" y="3377412"/>
            <a:ext cx="606669" cy="47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" y="2133573"/>
            <a:ext cx="3060000" cy="2501581"/>
          </a:xfrm>
          <a:prstGeom prst="rect">
            <a:avLst/>
          </a:prstGeom>
          <a:ln>
            <a:noFill/>
          </a:ln>
        </p:spPr>
      </p:pic>
      <p:grpSp>
        <p:nvGrpSpPr>
          <p:cNvPr id="14" name="Groupe 13"/>
          <p:cNvGrpSpPr/>
          <p:nvPr/>
        </p:nvGrpSpPr>
        <p:grpSpPr>
          <a:xfrm>
            <a:off x="9881793" y="2372457"/>
            <a:ext cx="1564800" cy="2259158"/>
            <a:chOff x="9955262" y="2279505"/>
            <a:chExt cx="1564800" cy="225915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262" y="2279505"/>
              <a:ext cx="1564800" cy="149463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983" y="4136409"/>
              <a:ext cx="1550079" cy="402254"/>
            </a:xfrm>
            <a:prstGeom prst="rect">
              <a:avLst/>
            </a:prstGeom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01" y="2164210"/>
            <a:ext cx="3060000" cy="24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"/>
    </mc:Choice>
    <mc:Fallback xmlns="">
      <p:transition spd="slow" advTm="11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ZA" b="1" dirty="0" smtClean="0"/>
              <a:t>2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1099" y="801738"/>
            <a:ext cx="11085067" cy="1790965"/>
          </a:xfrm>
        </p:spPr>
        <p:txBody>
          <a:bodyPr/>
          <a:lstStyle/>
          <a:p>
            <a:r>
              <a:rPr lang="en-ZA" sz="2400" dirty="0" smtClean="0">
                <a:solidFill>
                  <a:schemeClr val="tx1"/>
                </a:solidFill>
              </a:rPr>
              <a:t>IAEA TRS 483 </a:t>
            </a:r>
            <a:r>
              <a:rPr lang="en-ZA" sz="2000" b="0" dirty="0" smtClean="0">
                <a:solidFill>
                  <a:schemeClr val="tx1"/>
                </a:solidFill>
              </a:rPr>
              <a:t>: use of </a:t>
            </a:r>
            <a:r>
              <a:rPr lang="en-ZA" sz="2000" dirty="0" smtClean="0">
                <a:solidFill>
                  <a:schemeClr val="tx1"/>
                </a:solidFill>
              </a:rPr>
              <a:t>detector and field size related correction factors </a:t>
            </a:r>
            <a:r>
              <a:rPr lang="en-ZA" sz="2000" b="0" dirty="0" smtClean="0">
                <a:solidFill>
                  <a:schemeClr val="tx1"/>
                </a:solidFill>
              </a:rPr>
              <a:t>for OF measurement </a:t>
            </a:r>
          </a:p>
          <a:p>
            <a:endParaRPr lang="en-ZA" sz="800" b="0" dirty="0" smtClean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chemeClr val="tx1"/>
                </a:solidFill>
              </a:rPr>
              <a:t>Correction factors increases uncertainty </a:t>
            </a:r>
          </a:p>
          <a:p>
            <a:pPr lvl="1"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chemeClr val="tx1"/>
                </a:solidFill>
              </a:rPr>
              <a:t>Critical detector positioning</a:t>
            </a:r>
          </a:p>
          <a:p>
            <a:pPr lvl="1"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chemeClr val="tx1"/>
                </a:solidFill>
              </a:rPr>
              <a:t>Need updates for new machines and new detectors</a:t>
            </a:r>
          </a:p>
          <a:p>
            <a:pPr lvl="1"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endParaRPr lang="en-ZA" sz="2200" dirty="0" smtClean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6589" y="133086"/>
            <a:ext cx="8762786" cy="505381"/>
          </a:xfrm>
        </p:spPr>
        <p:txBody>
          <a:bodyPr/>
          <a:lstStyle/>
          <a:p>
            <a:r>
              <a:rPr lang="en-ZA" sz="3200" dirty="0" smtClean="0">
                <a:solidFill>
                  <a:schemeClr val="tx1"/>
                </a:solidFill>
              </a:rPr>
              <a:t>DOSE AREA PRODUCT (DAP) </a:t>
            </a:r>
            <a:r>
              <a:rPr lang="en-ZA" sz="3200" i="1" dirty="0" smtClean="0">
                <a:solidFill>
                  <a:schemeClr val="tx1"/>
                </a:solidFill>
              </a:rPr>
              <a:t>VS</a:t>
            </a:r>
            <a:r>
              <a:rPr lang="en-ZA" sz="3200" dirty="0" smtClean="0">
                <a:solidFill>
                  <a:schemeClr val="tx1"/>
                </a:solidFill>
              </a:rPr>
              <a:t> TRS 483</a:t>
            </a:r>
            <a:endParaRPr lang="en-ZA" sz="3200" dirty="0">
              <a:solidFill>
                <a:schemeClr val="tx1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27796" y="2496757"/>
            <a:ext cx="11096410" cy="867295"/>
            <a:chOff x="714589" y="2361608"/>
            <a:chExt cx="11096410" cy="86729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89" y="2361608"/>
              <a:ext cx="1142786" cy="867295"/>
            </a:xfrm>
            <a:prstGeom prst="rect">
              <a:avLst/>
            </a:prstGeom>
          </p:spPr>
        </p:pic>
        <p:grpSp>
          <p:nvGrpSpPr>
            <p:cNvPr id="18" name="Groupe 17"/>
            <p:cNvGrpSpPr/>
            <p:nvPr/>
          </p:nvGrpSpPr>
          <p:grpSpPr>
            <a:xfrm>
              <a:off x="1982909" y="2646853"/>
              <a:ext cx="9828090" cy="533400"/>
              <a:chOff x="1982909" y="2646853"/>
              <a:chExt cx="9828090" cy="53340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1982909" y="2646853"/>
                <a:ext cx="9586257" cy="5334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2909" y="2646853"/>
                <a:ext cx="98280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ZA" sz="2800" b="1" dirty="0" smtClean="0"/>
                  <a:t>Introduction of another approach : the Dose Area Product (DAP)</a:t>
                </a:r>
                <a:endParaRPr lang="en-ZA" sz="2800" b="1" dirty="0"/>
              </a:p>
            </p:txBody>
          </p:sp>
        </p:grpSp>
      </p:grpSp>
      <p:sp>
        <p:nvSpPr>
          <p:cNvPr id="17" name="ZoneTexte 16"/>
          <p:cNvSpPr txBox="1"/>
          <p:nvPr/>
        </p:nvSpPr>
        <p:spPr>
          <a:xfrm>
            <a:off x="50176" y="4671943"/>
            <a:ext cx="263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i="1" dirty="0" smtClean="0"/>
              <a:t>5 mm field size (blue) and 15 mm field size (red)</a:t>
            </a:r>
            <a:endParaRPr lang="en-ZA" sz="1800" i="1" dirty="0"/>
          </a:p>
        </p:txBody>
      </p:sp>
      <p:sp>
        <p:nvSpPr>
          <p:cNvPr id="4" name="Rectangle 3"/>
          <p:cNvSpPr/>
          <p:nvPr/>
        </p:nvSpPr>
        <p:spPr>
          <a:xfrm>
            <a:off x="2754737" y="2265390"/>
            <a:ext cx="79037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0000"/>
              </a:buClr>
              <a:buSzPct val="80000"/>
            </a:pPr>
            <a:r>
              <a:rPr lang="en-ZA" sz="2200" b="1" dirty="0" smtClean="0"/>
              <a:t>Is point dose still relevant in small fields ?</a:t>
            </a:r>
            <a:endParaRPr lang="en-ZA" sz="2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243095" y="4644797"/>
            <a:ext cx="294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ZA" sz="1800" dirty="0" smtClean="0"/>
              <a:t>Integration of the central axis output + the penumbra</a:t>
            </a:r>
            <a:endParaRPr lang="en-ZA" sz="1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204" y="3400907"/>
            <a:ext cx="3250605" cy="31586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015" y="3424970"/>
            <a:ext cx="3146341" cy="31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78" y="1101562"/>
            <a:ext cx="5934343" cy="16062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0" dirty="0" smtClean="0">
                <a:solidFill>
                  <a:schemeClr val="tx1"/>
                </a:solidFill>
              </a:rPr>
              <a:t>Design and construction of a </a:t>
            </a:r>
            <a:r>
              <a:rPr lang="en-US" sz="2000" dirty="0" smtClean="0">
                <a:solidFill>
                  <a:schemeClr val="tx1"/>
                </a:solidFill>
              </a:rPr>
              <a:t>30 mm core diameter </a:t>
            </a:r>
            <a:r>
              <a:rPr lang="en-US" sz="2000" b="0" dirty="0" smtClean="0">
                <a:solidFill>
                  <a:schemeClr val="tx1"/>
                </a:solidFill>
              </a:rPr>
              <a:t>graphite calorimeter (S. Dufreneix thesis, LNHB, 2014) : </a:t>
            </a:r>
          </a:p>
          <a:p>
            <a:pPr marL="0" indent="0" algn="ctr">
              <a:buNone/>
            </a:pPr>
            <a:r>
              <a:rPr lang="en-US" sz="2000" b="0" i="1" dirty="0" smtClean="0">
                <a:solidFill>
                  <a:schemeClr val="tx1"/>
                </a:solidFill>
              </a:rPr>
              <a:t>primary measurement standard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6588" y="133086"/>
            <a:ext cx="8703732" cy="505381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TRACEABILITY CHAIN FOR DAP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5487" r="17773" b="4530"/>
          <a:stretch/>
        </p:blipFill>
        <p:spPr>
          <a:xfrm>
            <a:off x="8479933" y="2336759"/>
            <a:ext cx="1659176" cy="1287746"/>
          </a:xfrm>
          <a:prstGeom prst="rect">
            <a:avLst/>
          </a:prstGeom>
        </p:spPr>
      </p:pic>
      <p:pic>
        <p:nvPicPr>
          <p:cNvPr id="12" name="Image 4" descr="P10100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16" y="2336759"/>
            <a:ext cx="2009291" cy="129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406" y="3798544"/>
            <a:ext cx="2463311" cy="512274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1372083" y="4938916"/>
            <a:ext cx="9435874" cy="1522840"/>
            <a:chOff x="1897673" y="5000460"/>
            <a:chExt cx="8101694" cy="152284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1897673" y="5034088"/>
              <a:ext cx="8101694" cy="1460060"/>
            </a:xfrm>
            <a:prstGeom prst="roundRect">
              <a:avLst/>
            </a:prstGeom>
            <a:solidFill>
              <a:srgbClr val="EDFC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940055" y="5569193"/>
              <a:ext cx="80055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Dependence of the calibration coefficient </a:t>
              </a:r>
              <a:r>
                <a:rPr lang="en-US" sz="2800" i="1" dirty="0" smtClean="0"/>
                <a:t>N</a:t>
              </a:r>
              <a:r>
                <a:rPr lang="en-US" sz="2800" baseline="-25000" dirty="0" smtClean="0"/>
                <a:t>DAP,w</a:t>
              </a:r>
              <a:r>
                <a:rPr lang="en-US" sz="2800" dirty="0" smtClean="0"/>
                <a:t> (Gy.cm².C</a:t>
              </a:r>
              <a:r>
                <a:rPr lang="en-US" sz="2800" baseline="30000" dirty="0" smtClean="0"/>
                <a:t>-1</a:t>
              </a:r>
              <a:r>
                <a:rPr lang="en-US" sz="2800" dirty="0" smtClean="0"/>
                <a:t>) with the </a:t>
              </a:r>
              <a:r>
                <a:rPr lang="en-US" sz="2800" b="1" dirty="0" smtClean="0"/>
                <a:t>size</a:t>
              </a:r>
              <a:r>
                <a:rPr lang="en-US" sz="2800" dirty="0" smtClean="0"/>
                <a:t> and the </a:t>
              </a:r>
              <a:r>
                <a:rPr lang="en-US" sz="2800" b="1" dirty="0" smtClean="0"/>
                <a:t>shape</a:t>
              </a:r>
              <a:r>
                <a:rPr lang="en-US" sz="2800" dirty="0" smtClean="0"/>
                <a:t> of the irradiation field</a:t>
              </a:r>
              <a:endParaRPr lang="en-US" sz="2800" baseline="-250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975284" y="5000460"/>
              <a:ext cx="3982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u="sng" dirty="0" smtClean="0"/>
                <a:t>INVESTIGATION :</a:t>
              </a:r>
              <a:endParaRPr lang="en-US" sz="2800" b="1" u="sng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235920" y="4335916"/>
            <a:ext cx="16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GR11 calorimeter</a:t>
            </a:r>
            <a:endParaRPr lang="en-US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8601829" y="4319979"/>
            <a:ext cx="141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DAP chamber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6396782" y="1138919"/>
            <a:ext cx="5569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en-US" sz="2000" dirty="0"/>
              <a:t>Design and construction</a:t>
            </a:r>
            <a:r>
              <a:rPr lang="en-US" sz="2000" dirty="0" smtClean="0"/>
              <a:t> of plane-parallel ionization chambers </a:t>
            </a:r>
            <a:r>
              <a:rPr lang="en-US" sz="2000" u="sng" dirty="0" smtClean="0"/>
              <a:t>with the </a:t>
            </a:r>
            <a:r>
              <a:rPr lang="en-US" sz="2000" u="sng" noProof="1" smtClean="0"/>
              <a:t>same</a:t>
            </a:r>
            <a:r>
              <a:rPr lang="en-US" sz="2000" u="sng" dirty="0" smtClean="0"/>
              <a:t> sensitive area </a:t>
            </a:r>
            <a:r>
              <a:rPr lang="en-US" sz="2000" dirty="0" smtClean="0"/>
              <a:t>(this work) : </a:t>
            </a:r>
          </a:p>
          <a:p>
            <a:pPr algn="ctr">
              <a:buSzPct val="80000"/>
            </a:pPr>
            <a:r>
              <a:rPr lang="en-US" sz="2000" i="1" dirty="0"/>
              <a:t>s</a:t>
            </a:r>
            <a:r>
              <a:rPr lang="en-US" sz="2000" i="1" dirty="0" smtClean="0"/>
              <a:t>econdary measurement standard</a:t>
            </a:r>
            <a:endParaRPr lang="en-US" sz="2000" i="1" dirty="0"/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093804" y="1186962"/>
            <a:ext cx="1" cy="347157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15158" r="20490" b="23004"/>
          <a:stretch/>
        </p:blipFill>
        <p:spPr>
          <a:xfrm>
            <a:off x="7727958" y="3730262"/>
            <a:ext cx="3079999" cy="572903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2302595" y="4048125"/>
            <a:ext cx="1497880" cy="0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8498985" y="3995988"/>
            <a:ext cx="1497880" cy="0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7" y="133084"/>
            <a:ext cx="10972800" cy="505381"/>
          </a:xfrm>
        </p:spPr>
        <p:txBody>
          <a:bodyPr/>
          <a:lstStyle/>
          <a:p>
            <a:r>
              <a:rPr lang="en-ZA" sz="3200" dirty="0" smtClean="0">
                <a:solidFill>
                  <a:schemeClr val="tx1"/>
                </a:solidFill>
              </a:rPr>
              <a:t>EXPERIMENTAL SETUP</a:t>
            </a:r>
            <a:endParaRPr lang="en-ZA" sz="32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11494" b="8912"/>
          <a:stretch/>
        </p:blipFill>
        <p:spPr>
          <a:xfrm>
            <a:off x="5011103" y="1397536"/>
            <a:ext cx="6577360" cy="4859268"/>
          </a:xfrm>
          <a:prstGeom prst="rect">
            <a:avLst/>
          </a:prstGeom>
        </p:spPr>
      </p:pic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3701678" y="2756070"/>
            <a:ext cx="2553465" cy="5672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/>
          </a:p>
        </p:txBody>
      </p:sp>
      <p:sp>
        <p:nvSpPr>
          <p:cNvPr id="5" name="ZoneTexte 4"/>
          <p:cNvSpPr txBox="1"/>
          <p:nvPr/>
        </p:nvSpPr>
        <p:spPr>
          <a:xfrm>
            <a:off x="1774264" y="2514972"/>
            <a:ext cx="192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2400" dirty="0" smtClean="0"/>
              <a:t>DAP chamber</a:t>
            </a:r>
            <a:endParaRPr lang="en-Z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227862" y="3226516"/>
            <a:ext cx="271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Water phantom (30x30x30 cm</a:t>
            </a:r>
            <a:r>
              <a:rPr lang="en-ZA" sz="2400" baseline="30000" dirty="0" smtClean="0"/>
              <a:t>3</a:t>
            </a:r>
            <a:r>
              <a:rPr lang="en-ZA" sz="2400" dirty="0" smtClean="0"/>
              <a:t>)</a:t>
            </a:r>
            <a:endParaRPr lang="en-ZA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80469" y="4484157"/>
            <a:ext cx="357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GR11 graphite calorimeter inside its graphite phantom</a:t>
            </a:r>
          </a:p>
          <a:p>
            <a:pPr algn="ctr"/>
            <a:endParaRPr lang="en-ZA" sz="2400" dirty="0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3701678" y="3648146"/>
            <a:ext cx="3338394" cy="14460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3701678" y="3565098"/>
            <a:ext cx="2297263" cy="768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/>
          </a:p>
        </p:txBody>
      </p:sp>
      <p:sp>
        <p:nvSpPr>
          <p:cNvPr id="14" name="Espace réservé du numéro de diapositive 1"/>
          <p:cNvSpPr txBox="1">
            <a:spLocks/>
          </p:cNvSpPr>
          <p:nvPr/>
        </p:nvSpPr>
        <p:spPr>
          <a:xfrm>
            <a:off x="11128908" y="6583078"/>
            <a:ext cx="837259" cy="3901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099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"/>
    </mc:Choice>
    <mc:Fallback xmlns="">
      <p:transition spd="slow" advTm="6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ZA" b="1" dirty="0"/>
              <a:t>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1100" y="951144"/>
            <a:ext cx="10452077" cy="867635"/>
          </a:xfrm>
        </p:spPr>
        <p:txBody>
          <a:bodyPr/>
          <a:lstStyle/>
          <a:p>
            <a:r>
              <a:rPr lang="en-ZA" sz="2400" b="0" dirty="0" smtClean="0">
                <a:solidFill>
                  <a:schemeClr val="tx1"/>
                </a:solidFill>
              </a:rPr>
              <a:t>Field sizes with 2 collimation systems in a 6 MV FFF beam at the maximum dose rate of 14 Gy/min on a Varian TrueBeam of the DOSEO platform :</a:t>
            </a:r>
            <a:endParaRPr lang="en-ZA" sz="2400" b="0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80791" y="133085"/>
            <a:ext cx="9504920" cy="505381"/>
          </a:xfrm>
        </p:spPr>
        <p:txBody>
          <a:bodyPr/>
          <a:lstStyle/>
          <a:p>
            <a:r>
              <a:rPr lang="en-ZA" sz="3200" dirty="0" smtClean="0">
                <a:solidFill>
                  <a:schemeClr val="tx1"/>
                </a:solidFill>
              </a:rPr>
              <a:t>COLLIMATION SYSTEMS AND FIELD SIZES</a:t>
            </a:r>
            <a:endParaRPr lang="en-ZA" sz="32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2" t="26779" r="13989" b="19665"/>
          <a:stretch/>
        </p:blipFill>
        <p:spPr>
          <a:xfrm>
            <a:off x="7960945" y="1956645"/>
            <a:ext cx="3061237" cy="2966648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927569" y="1926763"/>
            <a:ext cx="3734133" cy="3166246"/>
            <a:chOff x="1811745" y="3131917"/>
            <a:chExt cx="2699295" cy="2115512"/>
          </a:xfrm>
        </p:grpSpPr>
        <p:pic>
          <p:nvPicPr>
            <p:cNvPr id="7" name="Picture 2" descr="Figure 1 from Neutron and photon spectra in LINACs. | Semantic Schola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79" r="49289"/>
            <a:stretch/>
          </p:blipFill>
          <p:spPr bwMode="auto">
            <a:xfrm>
              <a:off x="1811745" y="3239589"/>
              <a:ext cx="2699295" cy="200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20217201">
              <a:off x="2544570" y="3131917"/>
              <a:ext cx="507206" cy="330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0127" y="5889291"/>
            <a:ext cx="378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ZA" sz="2400" b="1" dirty="0" smtClean="0"/>
              <a:t>5 – 7 – 10 – 13 – 15 mm</a:t>
            </a:r>
          </a:p>
          <a:p>
            <a:pPr lvl="1"/>
            <a:r>
              <a:rPr lang="en-ZA" sz="2400" b="1" dirty="0" smtClean="0"/>
              <a:t>	</a:t>
            </a:r>
            <a:endParaRPr lang="en-ZA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286235" y="5892633"/>
            <a:ext cx="4046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ZA" sz="2400" b="1" dirty="0" smtClean="0"/>
              <a:t>5 – 7.5 – 10 – 13 – 15 mm</a:t>
            </a:r>
            <a:endParaRPr lang="en-ZA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309353" y="5080618"/>
            <a:ext cx="326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2400" dirty="0" smtClean="0"/>
              <a:t>Jaws (square fields)</a:t>
            </a:r>
            <a:endParaRPr lang="en-ZA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817059" y="5093009"/>
            <a:ext cx="351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Custom collimators (circular fields)</a:t>
            </a:r>
            <a:endParaRPr lang="en-ZA" sz="2400" dirty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5923701" y="1956645"/>
            <a:ext cx="1" cy="439765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8915400" y="3912696"/>
            <a:ext cx="220199" cy="1095456"/>
          </a:xfrm>
          <a:prstGeom prst="straightConnector1">
            <a:avLst/>
          </a:prstGeom>
          <a:ln w="38100">
            <a:solidFill>
              <a:srgbClr val="EDFC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ZA" b="1" dirty="0" smtClean="0"/>
              <a:t>6</a:t>
            </a:r>
            <a:endParaRPr lang="en-ZA" b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6589" y="133085"/>
            <a:ext cx="7905536" cy="505381"/>
          </a:xfrm>
        </p:spPr>
        <p:txBody>
          <a:bodyPr/>
          <a:lstStyle/>
          <a:p>
            <a:r>
              <a:rPr lang="en-ZA" sz="3200" dirty="0" smtClean="0">
                <a:solidFill>
                  <a:schemeClr val="tx1"/>
                </a:solidFill>
              </a:rPr>
              <a:t>RESULTS – CALIBRATION COEFFICIENTS</a:t>
            </a: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715" y="814232"/>
            <a:ext cx="303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2400" b="1" u="sng" dirty="0" smtClean="0"/>
              <a:t>Uncertainties at k=1</a:t>
            </a:r>
            <a:endParaRPr lang="en-ZA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626092" y="5658990"/>
            <a:ext cx="6460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00" dirty="0" smtClean="0"/>
          </a:p>
          <a:p>
            <a:endParaRPr lang="en-ZA" sz="200" dirty="0"/>
          </a:p>
          <a:p>
            <a:r>
              <a:rPr lang="en-ZA" sz="1800" dirty="0"/>
              <a:t>Small dependency with the field size (max deviation : </a:t>
            </a:r>
            <a:r>
              <a:rPr lang="en-ZA" sz="1800" dirty="0" smtClean="0"/>
              <a:t>1.9%)</a:t>
            </a:r>
            <a:endParaRPr lang="en-ZA" sz="1800" dirty="0" smtClean="0"/>
          </a:p>
          <a:p>
            <a:r>
              <a:rPr lang="en-ZA" sz="1800" dirty="0" smtClean="0"/>
              <a:t>Independence with the beam shape (square : </a:t>
            </a:r>
            <a:r>
              <a:rPr lang="en-ZA" sz="1800" dirty="0"/>
              <a:t>blue - circular : </a:t>
            </a:r>
            <a:r>
              <a:rPr lang="en-ZA" sz="1800" dirty="0" smtClean="0"/>
              <a:t>red)</a:t>
            </a:r>
          </a:p>
          <a:p>
            <a:r>
              <a:rPr lang="en-ZA" sz="1800" dirty="0" smtClean="0"/>
              <a:t>Same trend for the 2 chambers</a:t>
            </a:r>
          </a:p>
          <a:p>
            <a:endParaRPr lang="en-ZA" sz="1800" dirty="0"/>
          </a:p>
        </p:txBody>
      </p:sp>
      <p:sp>
        <p:nvSpPr>
          <p:cNvPr id="8" name="Flèche droite 7"/>
          <p:cNvSpPr/>
          <p:nvPr/>
        </p:nvSpPr>
        <p:spPr>
          <a:xfrm>
            <a:off x="5263234" y="5814139"/>
            <a:ext cx="332241" cy="23198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5263234" y="6083064"/>
            <a:ext cx="332241" cy="23198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5263234" y="6342464"/>
            <a:ext cx="332241" cy="23198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37" y="1471573"/>
            <a:ext cx="5489185" cy="39849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878" y="1383626"/>
            <a:ext cx="5392139" cy="41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b="1" dirty="0"/>
              <a:t>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7334" y="998296"/>
            <a:ext cx="10515600" cy="498303"/>
          </a:xfrm>
        </p:spPr>
        <p:txBody>
          <a:bodyPr/>
          <a:lstStyle/>
          <a:p>
            <a:r>
              <a:rPr lang="fr-FR" sz="2400" b="0" dirty="0" smtClean="0">
                <a:solidFill>
                  <a:schemeClr val="tx1"/>
                </a:solidFill>
              </a:rPr>
              <a:t>Determination of point dose via a 2D dose mapping of the beam : 	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6588" y="133086"/>
            <a:ext cx="8646547" cy="505381"/>
          </a:xfrm>
        </p:spPr>
        <p:txBody>
          <a:bodyPr/>
          <a:lstStyle/>
          <a:p>
            <a:r>
              <a:rPr lang="fr-FR" sz="3200" dirty="0" smtClean="0">
                <a:solidFill>
                  <a:schemeClr val="tx1"/>
                </a:solidFill>
              </a:rPr>
              <a:t>LINK WITH CLASSICAL FORMALISM ?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30" y="1447845"/>
            <a:ext cx="1014905" cy="1028807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2769990" y="1917178"/>
            <a:ext cx="332241" cy="23198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2231" y="1792814"/>
            <a:ext cx="255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radiochromic films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575473" y="2948444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/>
              <a:t>Correction of volume averaging effect </a:t>
            </a:r>
            <a:r>
              <a:rPr lang="fr-FR" sz="1800" b="1" i="1" dirty="0" smtClean="0"/>
              <a:t>k</a:t>
            </a:r>
            <a:r>
              <a:rPr lang="fr-FR" sz="1800" b="1" i="1" baseline="-25000" dirty="0" smtClean="0"/>
              <a:t>vol</a:t>
            </a:r>
            <a:endParaRPr lang="fr-FR" sz="1800" b="1" i="1" baseline="-25000" dirty="0"/>
          </a:p>
        </p:txBody>
      </p:sp>
      <p:sp>
        <p:nvSpPr>
          <p:cNvPr id="45" name="Flèche droite 44"/>
          <p:cNvSpPr/>
          <p:nvPr/>
        </p:nvSpPr>
        <p:spPr>
          <a:xfrm>
            <a:off x="4924214" y="3573032"/>
            <a:ext cx="2206973" cy="6806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79" y="2382815"/>
            <a:ext cx="4085944" cy="41917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3" y="2430941"/>
            <a:ext cx="4175477" cy="411850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19638" y="6172938"/>
            <a:ext cx="255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</a:rPr>
              <a:t>2D dose distribution over the sensitive area of the dosimeter (Gy.cm²)</a:t>
            </a:r>
            <a:endParaRPr lang="fr-FR" sz="1100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77082" y="4499167"/>
            <a:ext cx="1513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</a:rPr>
              <a:t>Sensitive area of the dosimeter (cm²)</a:t>
            </a:r>
            <a:endParaRPr lang="fr-FR" sz="1100" b="1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30323" y="4254546"/>
            <a:ext cx="195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</a:rPr>
              <a:t>Absorbed dose on axis integrated on a small enough film area to have a uniform fluence (Gy)</a:t>
            </a:r>
            <a:endParaRPr lang="fr-FR" sz="1100" b="1" dirty="0">
              <a:solidFill>
                <a:srgbClr val="C0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563948" y="5112220"/>
            <a:ext cx="2891088" cy="846001"/>
            <a:chOff x="4447701" y="4912032"/>
            <a:chExt cx="2891088" cy="846001"/>
          </a:xfrm>
        </p:grpSpPr>
        <p:grpSp>
          <p:nvGrpSpPr>
            <p:cNvPr id="15" name="Groupe 14"/>
            <p:cNvGrpSpPr/>
            <p:nvPr/>
          </p:nvGrpSpPr>
          <p:grpSpPr>
            <a:xfrm>
              <a:off x="4447701" y="4912032"/>
              <a:ext cx="2891088" cy="846001"/>
              <a:chOff x="4447701" y="4912032"/>
              <a:chExt cx="2891088" cy="8460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ZoneTexte 3"/>
                  <p:cNvSpPr txBox="1"/>
                  <p:nvPr/>
                </p:nvSpPr>
                <p:spPr>
                  <a:xfrm>
                    <a:off x="4447701" y="4912032"/>
                    <a:ext cx="2891088" cy="8460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𝑣𝑜𝑙</m:t>
                              </m:r>
                            </m:sub>
                          </m:s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fr-F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nary>
                                <m:naryPr>
                                  <m:chr m:val="∬"/>
                                  <m:ctrlP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fr-F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𝑑𝑜𝑠𝑖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∬"/>
                                  <m:ctrlPr>
                                    <a:rPr lang="fr-F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fr-FR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fr-FR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𝑑𝑜𝑠𝑖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)ⅆ</m:t>
                                  </m:r>
                                  <m:r>
                                    <a:rPr lang="fr-F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fr-F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den>
                          </m:f>
                        </m:oMath>
                      </m:oMathPara>
                    </a14:m>
                    <a:endParaRPr lang="fr-FR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ZoneTexte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7701" y="4912032"/>
                    <a:ext cx="2891088" cy="8460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/>
              <p:cNvSpPr/>
              <p:nvPr/>
            </p:nvSpPr>
            <p:spPr>
              <a:xfrm>
                <a:off x="5302524" y="5360194"/>
                <a:ext cx="1917426" cy="364331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386388" y="4966824"/>
                <a:ext cx="485775" cy="35986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910263" y="4966823"/>
              <a:ext cx="1309687" cy="362243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4" name="Connecteur droit avec flèche 23"/>
          <p:cNvCxnSpPr>
            <a:stCxn id="13" idx="2"/>
          </p:cNvCxnSpPr>
          <p:nvPr/>
        </p:nvCxnSpPr>
        <p:spPr>
          <a:xfrm>
            <a:off x="6377484" y="5924713"/>
            <a:ext cx="0" cy="26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6579107" y="4998755"/>
            <a:ext cx="223622" cy="147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5220033" y="5015231"/>
            <a:ext cx="492383" cy="13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b="1" dirty="0"/>
              <a:t>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427" y="1012796"/>
            <a:ext cx="10893805" cy="4684064"/>
          </a:xfrm>
        </p:spPr>
        <p:txBody>
          <a:bodyPr/>
          <a:lstStyle/>
          <a:p>
            <a:r>
              <a:rPr lang="en-ZA" sz="2400" dirty="0" smtClean="0">
                <a:solidFill>
                  <a:schemeClr val="tx1"/>
                </a:solidFill>
              </a:rPr>
              <a:t>First</a:t>
            </a:r>
            <a:r>
              <a:rPr lang="en-ZA" sz="2400" b="0" dirty="0" smtClean="0">
                <a:solidFill>
                  <a:schemeClr val="tx1"/>
                </a:solidFill>
              </a:rPr>
              <a:t> primary standards in terms of DAP established for small fields down to 5 mm</a:t>
            </a:r>
            <a:endParaRPr lang="en-Z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ZA" sz="2800" dirty="0" smtClean="0">
                <a:solidFill>
                  <a:schemeClr val="tx1"/>
                </a:solidFill>
              </a:rPr>
              <a:t>For circular and square field sizes from 5 mm to 15 mm :</a:t>
            </a:r>
          </a:p>
          <a:p>
            <a:pPr marL="0" indent="0">
              <a:buNone/>
            </a:pPr>
            <a:endParaRPr lang="en-ZA" sz="24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200" b="1" dirty="0" smtClean="0">
                <a:solidFill>
                  <a:schemeClr val="tx1"/>
                </a:solidFill>
              </a:rPr>
              <a:t>Independence</a:t>
            </a:r>
            <a:r>
              <a:rPr lang="en-ZA" sz="2200" b="0" dirty="0" smtClean="0">
                <a:solidFill>
                  <a:schemeClr val="tx1"/>
                </a:solidFill>
              </a:rPr>
              <a:t> of the calibration coefficient </a:t>
            </a:r>
            <a:r>
              <a:rPr lang="en-ZA" sz="2200" b="1" dirty="0" smtClean="0">
                <a:solidFill>
                  <a:schemeClr val="tx1"/>
                </a:solidFill>
              </a:rPr>
              <a:t>with the beam shape</a:t>
            </a:r>
          </a:p>
          <a:p>
            <a:endParaRPr lang="en-ZA" sz="2400" b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200" b="1" dirty="0" smtClean="0">
                <a:solidFill>
                  <a:schemeClr val="tx1"/>
                </a:solidFill>
              </a:rPr>
              <a:t>Slight increase </a:t>
            </a:r>
            <a:r>
              <a:rPr lang="en-ZA" sz="2200" b="0" dirty="0" smtClean="0">
                <a:solidFill>
                  <a:schemeClr val="tx1"/>
                </a:solidFill>
              </a:rPr>
              <a:t>of the calibration coefficient </a:t>
            </a:r>
            <a:r>
              <a:rPr lang="en-ZA" sz="2200" b="1" dirty="0" smtClean="0">
                <a:solidFill>
                  <a:schemeClr val="tx1"/>
                </a:solidFill>
              </a:rPr>
              <a:t>with the field size </a:t>
            </a:r>
            <a:r>
              <a:rPr lang="en-ZA" sz="2200" b="0" dirty="0" smtClean="0">
                <a:solidFill>
                  <a:schemeClr val="tx1"/>
                </a:solidFill>
              </a:rPr>
              <a:t>(max deviation : </a:t>
            </a:r>
            <a:r>
              <a:rPr lang="en-ZA" sz="2200" b="1" dirty="0" smtClean="0">
                <a:solidFill>
                  <a:schemeClr val="tx1"/>
                </a:solidFill>
              </a:rPr>
              <a:t>1.9%</a:t>
            </a:r>
            <a:r>
              <a:rPr lang="en-ZA" sz="2200" b="0" dirty="0" smtClean="0">
                <a:solidFill>
                  <a:schemeClr val="tx1"/>
                </a:solidFill>
              </a:rPr>
              <a:t>)</a:t>
            </a:r>
            <a:endParaRPr lang="en-ZA" sz="2200" b="0" dirty="0" smtClean="0">
              <a:solidFill>
                <a:schemeClr val="tx1"/>
              </a:solidFill>
            </a:endParaRPr>
          </a:p>
          <a:p>
            <a:endParaRPr lang="en-ZA" sz="24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2400" b="0" dirty="0" smtClean="0">
              <a:solidFill>
                <a:schemeClr val="tx1"/>
              </a:solidFill>
            </a:endParaRPr>
          </a:p>
          <a:p>
            <a:r>
              <a:rPr lang="en-ZA" sz="2400" dirty="0" smtClean="0">
                <a:solidFill>
                  <a:schemeClr val="tx1"/>
                </a:solidFill>
              </a:rPr>
              <a:t>Reliable</a:t>
            </a:r>
            <a:r>
              <a:rPr lang="en-ZA" sz="2400" b="0" dirty="0" smtClean="0">
                <a:solidFill>
                  <a:schemeClr val="tx1"/>
                </a:solidFill>
              </a:rPr>
              <a:t> link with point dose formalism through primary standards with the experimental </a:t>
            </a:r>
            <a:r>
              <a:rPr lang="en-ZA" sz="2400" b="0" i="1" dirty="0" smtClean="0">
                <a:solidFill>
                  <a:schemeClr val="tx1"/>
                </a:solidFill>
              </a:rPr>
              <a:t>DAP + film method </a:t>
            </a:r>
            <a:endParaRPr lang="en-ZA" sz="2400" b="0" i="1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76589" y="133085"/>
            <a:ext cx="8485558" cy="505381"/>
          </a:xfrm>
        </p:spPr>
        <p:txBody>
          <a:bodyPr/>
          <a:lstStyle/>
          <a:p>
            <a:r>
              <a:rPr lang="fr-FR" sz="3200" dirty="0" smtClean="0">
                <a:solidFill>
                  <a:schemeClr val="tx1"/>
                </a:solidFill>
              </a:rPr>
              <a:t>CONCLUSIONS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CEA">
  <a:themeElements>
    <a:clrScheme name="ELR1">
      <a:dk1>
        <a:srgbClr val="39393B"/>
      </a:dk1>
      <a:lt1>
        <a:srgbClr val="FFFFFF"/>
      </a:lt1>
      <a:dk2>
        <a:srgbClr val="FF9700"/>
      </a:dk2>
      <a:lt2>
        <a:srgbClr val="FF7300"/>
      </a:lt2>
      <a:accent1>
        <a:srgbClr val="EA0038"/>
      </a:accent1>
      <a:accent2>
        <a:srgbClr val="F1001C"/>
      </a:accent2>
      <a:accent3>
        <a:srgbClr val="F70000"/>
      </a:accent3>
      <a:accent4>
        <a:srgbClr val="FB1E00"/>
      </a:accent4>
      <a:accent5>
        <a:srgbClr val="FF3C00"/>
      </a:accent5>
      <a:accent6>
        <a:srgbClr val="FF5800"/>
      </a:accent6>
      <a:hlink>
        <a:srgbClr val="7030A0"/>
      </a:hlink>
      <a:folHlink>
        <a:srgbClr val="00B0F0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ème_CEA" id="{D5C39242-B847-4150-A70D-0128595FCFEE}" vid="{39B3818D-C873-4259-8B20-6EB23AA4BCC9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èce jointe de notice" ma:contentTypeID="0x010100D14D93242A0E4F2C80D6AFEF30EB1A1500FE8D503CB678134392B1C7DAD40CC246" ma:contentTypeVersion="6" ma:contentTypeDescription="Pièce jointe d'une notice" ma:contentTypeScope="" ma:versionID="11642c289d5ec21584b3742fad696d0a">
  <xsd:schema xmlns:xsd="http://www.w3.org/2001/XMLSchema" xmlns:xs="http://www.w3.org/2001/XMLSchema" xmlns:p="http://schemas.microsoft.com/office/2006/metadata/properties" xmlns:ns2="1a0edc1c-25c4-4b85-9723-84505e84634a" xmlns:ns3="53b49842-386e-469d-987c-aff09ea91675" targetNamespace="http://schemas.microsoft.com/office/2006/metadata/properties" ma:root="true" ma:fieldsID="92463e457451d8d348e0a0e9818fa0d8" ns2:_="" ns3:_="">
    <xsd:import namespace="1a0edc1c-25c4-4b85-9723-84505e84634a"/>
    <xsd:import namespace="53b49842-386e-469d-987c-aff09ea91675"/>
    <xsd:element name="properties">
      <xsd:complexType>
        <xsd:sequence>
          <xsd:element name="documentManagement">
            <xsd:complexType>
              <xsd:all>
                <xsd:element ref="ns2:map_field_global_docType" minOccurs="0"/>
                <xsd:element ref="ns2:map_field_global_docDiffHAL" minOccurs="0"/>
                <xsd:element ref="ns3:map_field_global_emailAv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edc1c-25c4-4b85-9723-84505e84634a" elementFormDefault="qualified">
    <xsd:import namespace="http://schemas.microsoft.com/office/2006/documentManagement/types"/>
    <xsd:import namespace="http://schemas.microsoft.com/office/infopath/2007/PartnerControls"/>
    <xsd:element name="map_field_global_docType" ma:index="8" nillable="true" ma:displayName="Type de pièce jointe" ma:internalName="map_field_global_docType">
      <xsd:simpleType>
        <xsd:restriction base="dms:Choice">
          <xsd:enumeration value="préprint"/>
          <xsd:enumeration value="postprint auteur"/>
          <xsd:enumeration value="postprint éditeur"/>
          <xsd:enumeration value="accord éditeur"/>
          <xsd:enumeration value="avis"/>
        </xsd:restriction>
      </xsd:simpleType>
    </xsd:element>
    <xsd:element name="map_field_global_docDiffHAL" ma:index="9" nillable="true" ma:displayName="Texte intégral diffusable sur HAL" ma:internalName="map_field_global_docDiffH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9842-386e-469d-987c-aff09ea91675" elementFormDefault="qualified">
    <xsd:import namespace="http://schemas.microsoft.com/office/2006/documentManagement/types"/>
    <xsd:import namespace="http://schemas.microsoft.com/office/infopath/2007/PartnerControls"/>
    <xsd:element name="map_field_global_emailAvis" ma:index="10" nillable="true" ma:displayName="Adresse Email de l'avis" ma:internalName="map_field_global_emailAvi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_field_global_docType xmlns="1a0edc1c-25c4-4b85-9723-84505e84634a">Aucun</map_field_global_docType>
    <map_field_global_docDiffHAL xmlns="1a0edc1c-25c4-4b85-9723-84505e84634a" xsi:nil="true"/>
    <map_field_global_emailAvis xmlns="53b49842-386e-469d-987c-aff09ea91675" xsi:nil="true"/>
  </documentManagement>
</p:properties>
</file>

<file path=customXml/itemProps1.xml><?xml version="1.0" encoding="utf-8"?>
<ds:datastoreItem xmlns:ds="http://schemas.openxmlformats.org/officeDocument/2006/customXml" ds:itemID="{EF573896-EE91-4901-8FF6-5ECCB3952398}"/>
</file>

<file path=customXml/itemProps2.xml><?xml version="1.0" encoding="utf-8"?>
<ds:datastoreItem xmlns:ds="http://schemas.openxmlformats.org/officeDocument/2006/customXml" ds:itemID="{D9D366C4-D410-41CD-99BD-F4AD2D738001}"/>
</file>

<file path=customXml/itemProps3.xml><?xml version="1.0" encoding="utf-8"?>
<ds:datastoreItem xmlns:ds="http://schemas.openxmlformats.org/officeDocument/2006/customXml" ds:itemID="{DE44E0C9-9D88-4A65-BABC-E3F23AFFDA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17623</TotalTime>
  <Words>686</Words>
  <Application>Microsoft Office PowerPoint</Application>
  <PresentationFormat>Grand écran</PresentationFormat>
  <Paragraphs>96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Times New Roman</vt:lpstr>
      <vt:lpstr>Cambria Math</vt:lpstr>
      <vt:lpstr>Arial</vt:lpstr>
      <vt:lpstr>Calibri Light</vt:lpstr>
      <vt:lpstr>Calibri</vt:lpstr>
      <vt:lpstr>Lucida Sans Unicode</vt:lpstr>
      <vt:lpstr>Wingdings</vt:lpstr>
      <vt:lpstr>Thème_CEA</vt:lpstr>
      <vt:lpstr>Conception personnalisée</vt:lpstr>
      <vt:lpstr>Présentation PowerPoint</vt:lpstr>
      <vt:lpstr>CONTEXT</vt:lpstr>
      <vt:lpstr>DOSE AREA PRODUCT (DAP) VS TRS 483</vt:lpstr>
      <vt:lpstr>TRACEABILITY CHAIN FOR DAP</vt:lpstr>
      <vt:lpstr>EXPERIMENTAL SETUP</vt:lpstr>
      <vt:lpstr>COLLIMATION SYSTEMS AND FIELD SIZES</vt:lpstr>
      <vt:lpstr>RESULTS – CALIBRATION COEFFICIENTS</vt:lpstr>
      <vt:lpstr>LINK WITH CLASSICAL FORMALISM ?</vt:lpstr>
      <vt:lpstr>CONCLUSIONS</vt:lpstr>
      <vt:lpstr>PROSPECTS</vt:lpstr>
      <vt:lpstr>Thank you for you attention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LEFEVRE-REMY Elisabeth</dc:creator>
  <cp:lastModifiedBy>JURCZAK Julien</cp:lastModifiedBy>
  <cp:revision>719</cp:revision>
  <cp:lastPrinted>2021-01-20T13:46:27Z</cp:lastPrinted>
  <dcterms:created xsi:type="dcterms:W3CDTF">2020-10-16T08:27:39Z</dcterms:created>
  <dcterms:modified xsi:type="dcterms:W3CDTF">2021-05-21T16:50:11Z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0x010100D14D93242A0E4F2C80D6AFEF30EB1A1500FE8D503CB678134392B1C7DAD40CC246</vt:lpwstr>
  </property>
</Properties>
</file>