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1" r:id="rId2"/>
    <p:sldId id="277" r:id="rId3"/>
    <p:sldId id="290" r:id="rId4"/>
    <p:sldId id="291" r:id="rId5"/>
    <p:sldId id="283" r:id="rId6"/>
    <p:sldId id="302" r:id="rId7"/>
    <p:sldId id="284" r:id="rId8"/>
    <p:sldId id="285" r:id="rId9"/>
    <p:sldId id="299" r:id="rId10"/>
    <p:sldId id="293" r:id="rId11"/>
    <p:sldId id="294" r:id="rId12"/>
    <p:sldId id="301" r:id="rId13"/>
    <p:sldId id="287" r:id="rId14"/>
    <p:sldId id="286" r:id="rId15"/>
    <p:sldId id="295" r:id="rId16"/>
  </p:sldIdLst>
  <p:sldSz cx="9144000" cy="6858000" type="screen4x3"/>
  <p:notesSz cx="6669088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C8FF"/>
    <a:srgbClr val="0000FF"/>
    <a:srgbClr val="B2B2B2"/>
    <a:srgbClr val="80808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434" autoAdjust="0"/>
  </p:normalViewPr>
  <p:slideViewPr>
    <p:cSldViewPr>
      <p:cViewPr varScale="1">
        <p:scale>
          <a:sx n="106" d="100"/>
          <a:sy n="106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4" d="100"/>
          <a:sy n="74" d="100"/>
        </p:scale>
        <p:origin x="-2928" y="-82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2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5E6CC-F04C-4FB7-A8A2-0E475E0E6F3C}" type="datetimeFigureOut">
              <a:rPr lang="fr-FR" smtClean="0"/>
              <a:t>16/10/2018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377318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B8E4D-3733-44AB-A01B-BF57F6A048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1384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2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AFE2C-5007-4057-8DFB-EC24DF7E4136}" type="datetimeFigureOut">
              <a:rPr lang="fr-FR" smtClean="0"/>
              <a:pPr/>
              <a:t>16/10/2018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377318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5FE0B-B3A6-4AF6-B265-A109385ED2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248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9999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077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077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410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878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807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077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344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2451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2451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297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0504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07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960000" y="1855288"/>
            <a:ext cx="4788464" cy="2653832"/>
          </a:xfrm>
        </p:spPr>
        <p:txBody>
          <a:bodyPr anchor="t" anchorCtr="0"/>
          <a:lstStyle>
            <a:lvl1pPr algn="ctr">
              <a:lnSpc>
                <a:spcPts val="3800"/>
              </a:lnSpc>
              <a:defRPr sz="4000" b="1"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1259632" y="6093296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1"/>
                </a:solidFill>
                <a:latin typeface="+mj-lt"/>
              </a:rPr>
              <a:t>www.cea.fr</a:t>
            </a:r>
          </a:p>
        </p:txBody>
      </p:sp>
      <p:grpSp>
        <p:nvGrpSpPr>
          <p:cNvPr id="16" name="Groupe 15"/>
          <p:cNvGrpSpPr/>
          <p:nvPr userDrawn="1"/>
        </p:nvGrpSpPr>
        <p:grpSpPr>
          <a:xfrm>
            <a:off x="0" y="0"/>
            <a:ext cx="3310128" cy="6858000"/>
            <a:chOff x="3256231" y="372"/>
            <a:chExt cx="3310128" cy="6858000"/>
          </a:xfrm>
        </p:grpSpPr>
        <p:pic>
          <p:nvPicPr>
            <p:cNvPr id="17" name="Image 16" descr="bandeau_intercalaire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 bwMode="gray">
            <a:xfrm>
              <a:off x="3256231" y="372"/>
              <a:ext cx="3310128" cy="6858000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159" y="1628800"/>
              <a:ext cx="3075049" cy="936104"/>
            </a:xfrm>
            <a:prstGeom prst="rect">
              <a:avLst/>
            </a:prstGeom>
          </p:spPr>
        </p:pic>
      </p:grpSp>
      <p:pic>
        <p:nvPicPr>
          <p:cNvPr id="15" name="Picture 6" descr="Montage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8350" y="5448697"/>
            <a:ext cx="585311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 userDrawn="1"/>
        </p:nvSpPr>
        <p:spPr>
          <a:xfrm>
            <a:off x="3308351" y="4439277"/>
            <a:ext cx="583211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600" b="1" dirty="0">
                <a:solidFill>
                  <a:schemeClr val="tx2"/>
                </a:solidFill>
                <a:latin typeface="+mj-lt"/>
              </a:rPr>
              <a:t>xxx </a:t>
            </a:r>
            <a:r>
              <a:rPr lang="fr-FR" sz="1600" b="1" dirty="0" err="1">
                <a:solidFill>
                  <a:schemeClr val="tx2"/>
                </a:solidFill>
                <a:latin typeface="+mj-lt"/>
              </a:rPr>
              <a:t>XXX</a:t>
            </a:r>
            <a:r>
              <a:rPr lang="fr-FR" sz="1600" b="1" dirty="0">
                <a:solidFill>
                  <a:schemeClr val="tx2"/>
                </a:solidFill>
                <a:latin typeface="+mj-lt"/>
              </a:rPr>
              <a:t>, </a:t>
            </a:r>
          </a:p>
          <a:p>
            <a:pPr algn="ctr">
              <a:defRPr/>
            </a:pP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CEA Marcoule / </a:t>
            </a:r>
            <a:r>
              <a:rPr lang="fr-FR" sz="1400" b="1" i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N</a:t>
            </a:r>
            <a:r>
              <a:rPr lang="fr-FR" sz="1400" b="0" i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uclear</a:t>
            </a:r>
            <a:r>
              <a:rPr lang="fr-FR" sz="1400" b="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1400" b="1" i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E</a:t>
            </a:r>
            <a:r>
              <a:rPr lang="fr-FR" sz="1400" b="0" i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nergy</a:t>
            </a:r>
            <a:r>
              <a:rPr lang="fr-FR" sz="1400" b="1" i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</a:t>
            </a:r>
            <a:r>
              <a:rPr lang="fr-FR" sz="1400" b="0" i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ivision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</a:t>
            </a:r>
          </a:p>
          <a:p>
            <a:pPr algn="ctr">
              <a:defRPr/>
            </a:pPr>
            <a:r>
              <a:rPr lang="fr-FR" sz="1400" b="1" i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Research</a:t>
            </a:r>
            <a:r>
              <a:rPr lang="fr-FR" sz="1400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1400" b="1" i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Department</a:t>
            </a:r>
            <a:r>
              <a:rPr lang="fr-FR" sz="1400" b="1" i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on Mining and Fuel </a:t>
            </a:r>
            <a:r>
              <a:rPr lang="fr-FR" sz="1400" b="1" i="1" baseline="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Recycling</a:t>
            </a:r>
            <a:r>
              <a:rPr lang="fr-FR" sz="1400" b="1" i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1400" b="1" i="1" baseline="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Processes</a:t>
            </a:r>
            <a:endParaRPr lang="fr-FR" sz="1400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ctr">
              <a:defRPr/>
            </a:pP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Service….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539750" y="6381750"/>
            <a:ext cx="84963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665163" y="6440488"/>
            <a:ext cx="5778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fr-FR" sz="1200" b="1" dirty="0" err="1">
                <a:solidFill>
                  <a:srgbClr val="5E5E5E"/>
                </a:solidFill>
                <a:latin typeface="Arial" charset="0"/>
              </a:rPr>
              <a:t>N</a:t>
            </a:r>
            <a:r>
              <a:rPr lang="fr-FR" sz="1200" dirty="0" err="1">
                <a:solidFill>
                  <a:srgbClr val="5E5E5E"/>
                </a:solidFill>
                <a:latin typeface="Arial" charset="0"/>
              </a:rPr>
              <a:t>uclear</a:t>
            </a:r>
            <a:r>
              <a:rPr lang="fr-FR" sz="1200" dirty="0">
                <a:solidFill>
                  <a:srgbClr val="5E5E5E"/>
                </a:solidFill>
                <a:latin typeface="Arial" charset="0"/>
              </a:rPr>
              <a:t> </a:t>
            </a:r>
            <a:r>
              <a:rPr lang="fr-FR" sz="1200" b="1" dirty="0" err="1">
                <a:solidFill>
                  <a:srgbClr val="5E5E5E"/>
                </a:solidFill>
                <a:latin typeface="Arial" charset="0"/>
              </a:rPr>
              <a:t>E</a:t>
            </a:r>
            <a:r>
              <a:rPr lang="fr-FR" sz="1200" dirty="0" err="1">
                <a:solidFill>
                  <a:srgbClr val="5E5E5E"/>
                </a:solidFill>
                <a:latin typeface="Arial" charset="0"/>
              </a:rPr>
              <a:t>nergy</a:t>
            </a:r>
            <a:r>
              <a:rPr lang="fr-FR" sz="1200" b="1" dirty="0">
                <a:solidFill>
                  <a:srgbClr val="5E5E5E"/>
                </a:solidFill>
                <a:latin typeface="Arial" charset="0"/>
              </a:rPr>
              <a:t> D</a:t>
            </a:r>
            <a:r>
              <a:rPr lang="fr-FR" sz="1200" dirty="0">
                <a:solidFill>
                  <a:srgbClr val="5E5E5E"/>
                </a:solidFill>
                <a:latin typeface="Arial" charset="0"/>
              </a:rPr>
              <a:t>ivision - Marcoule</a:t>
            </a:r>
          </a:p>
          <a:p>
            <a:pPr eaLnBrk="1" hangingPunct="1"/>
            <a:r>
              <a:rPr lang="fr-FR" sz="1200" b="1" dirty="0" err="1">
                <a:solidFill>
                  <a:srgbClr val="5E5E5E"/>
                </a:solidFill>
                <a:latin typeface="Arial" charset="0"/>
              </a:rPr>
              <a:t>R</a:t>
            </a:r>
            <a:r>
              <a:rPr lang="fr-FR" sz="1200" dirty="0" err="1">
                <a:solidFill>
                  <a:srgbClr val="5E5E5E"/>
                </a:solidFill>
                <a:latin typeface="Arial" charset="0"/>
              </a:rPr>
              <a:t>adio</a:t>
            </a:r>
            <a:r>
              <a:rPr lang="fr-FR" sz="1200" b="1" dirty="0" err="1">
                <a:solidFill>
                  <a:srgbClr val="5E5E5E"/>
                </a:solidFill>
                <a:latin typeface="Arial" charset="0"/>
              </a:rPr>
              <a:t>C</a:t>
            </a:r>
            <a:r>
              <a:rPr lang="fr-FR" sz="1200" dirty="0" err="1">
                <a:solidFill>
                  <a:srgbClr val="5E5E5E"/>
                </a:solidFill>
                <a:latin typeface="Arial" charset="0"/>
              </a:rPr>
              <a:t>hemistry</a:t>
            </a:r>
            <a:r>
              <a:rPr lang="fr-FR" sz="1200" dirty="0">
                <a:solidFill>
                  <a:srgbClr val="5E5E5E"/>
                </a:solidFill>
                <a:latin typeface="Arial" charset="0"/>
              </a:rPr>
              <a:t> &amp; </a:t>
            </a:r>
            <a:r>
              <a:rPr lang="fr-FR" sz="1200" b="1" dirty="0" err="1">
                <a:solidFill>
                  <a:srgbClr val="5E5E5E"/>
                </a:solidFill>
                <a:latin typeface="Arial" charset="0"/>
              </a:rPr>
              <a:t>P</a:t>
            </a:r>
            <a:r>
              <a:rPr lang="fr-FR" sz="1200" dirty="0" err="1">
                <a:solidFill>
                  <a:srgbClr val="5E5E5E"/>
                </a:solidFill>
                <a:latin typeface="Arial" charset="0"/>
              </a:rPr>
              <a:t>rocesses</a:t>
            </a:r>
            <a:r>
              <a:rPr lang="fr-FR" sz="1200" dirty="0">
                <a:solidFill>
                  <a:srgbClr val="5E5E5E"/>
                </a:solidFill>
                <a:latin typeface="Arial" charset="0"/>
              </a:rPr>
              <a:t> </a:t>
            </a:r>
            <a:r>
              <a:rPr lang="fr-FR" sz="1200" b="1" dirty="0" err="1">
                <a:solidFill>
                  <a:srgbClr val="5E5E5E"/>
                </a:solidFill>
                <a:latin typeface="Arial" charset="0"/>
              </a:rPr>
              <a:t>D</a:t>
            </a:r>
            <a:r>
              <a:rPr lang="fr-FR" sz="1200" dirty="0" err="1">
                <a:solidFill>
                  <a:srgbClr val="5E5E5E"/>
                </a:solidFill>
                <a:latin typeface="Arial" charset="0"/>
              </a:rPr>
              <a:t>epartment</a:t>
            </a:r>
            <a:endParaRPr lang="fr-FR" sz="11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2" name="Picture 19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" y="6383338"/>
            <a:ext cx="3556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 userDrawn="1"/>
        </p:nvSpPr>
        <p:spPr>
          <a:xfrm>
            <a:off x="6809527" y="6381328"/>
            <a:ext cx="1362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i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XXX</a:t>
            </a:r>
            <a:endParaRPr lang="fr-FR" sz="1200" i="1" baseline="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fr-FR" sz="1200" i="1" baseline="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XX Octobre 2014</a:t>
            </a:r>
            <a:endParaRPr lang="fr-FR" sz="1200" i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8" name="Espace réservé du numéro de diapositive 10"/>
          <p:cNvSpPr>
            <a:spLocks noGrp="1"/>
          </p:cNvSpPr>
          <p:nvPr>
            <p:ph type="sldNum" sz="quarter" idx="4"/>
          </p:nvPr>
        </p:nvSpPr>
        <p:spPr>
          <a:xfrm>
            <a:off x="8504422" y="6421624"/>
            <a:ext cx="531628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80748F02-CB51-4E8D-A779-23F5F21A13C0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6486" y="846237"/>
            <a:ext cx="8460000" cy="4156911"/>
          </a:xfrm>
          <a:prstGeom prst="rect">
            <a:avLst/>
          </a:prstGeom>
        </p:spPr>
      </p:pic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33" name="Espace réservé du graphique 32"/>
          <p:cNvSpPr>
            <a:spLocks noGrp="1"/>
          </p:cNvSpPr>
          <p:nvPr>
            <p:ph type="chart" sz="quarter" idx="13" hasCustomPrompt="1"/>
          </p:nvPr>
        </p:nvSpPr>
        <p:spPr>
          <a:xfrm>
            <a:off x="899592" y="5157788"/>
            <a:ext cx="3240360" cy="863600"/>
          </a:xfr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/>
              <a:t> Graphique</a:t>
            </a: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539750" y="6381750"/>
            <a:ext cx="84963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665163" y="6440488"/>
            <a:ext cx="5778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fr-FR" sz="1200" b="1" dirty="0" err="1">
                <a:solidFill>
                  <a:srgbClr val="5E5E5E"/>
                </a:solidFill>
                <a:latin typeface="Arial" charset="0"/>
              </a:rPr>
              <a:t>N</a:t>
            </a:r>
            <a:r>
              <a:rPr lang="fr-FR" sz="1200" dirty="0" err="1">
                <a:solidFill>
                  <a:srgbClr val="5E5E5E"/>
                </a:solidFill>
                <a:latin typeface="Arial" charset="0"/>
              </a:rPr>
              <a:t>uclear</a:t>
            </a:r>
            <a:r>
              <a:rPr lang="fr-FR" sz="1200" dirty="0">
                <a:solidFill>
                  <a:srgbClr val="5E5E5E"/>
                </a:solidFill>
                <a:latin typeface="Arial" charset="0"/>
              </a:rPr>
              <a:t> </a:t>
            </a:r>
            <a:r>
              <a:rPr lang="fr-FR" sz="1200" b="1" dirty="0" err="1">
                <a:solidFill>
                  <a:srgbClr val="5E5E5E"/>
                </a:solidFill>
                <a:latin typeface="Arial" charset="0"/>
              </a:rPr>
              <a:t>E</a:t>
            </a:r>
            <a:r>
              <a:rPr lang="fr-FR" sz="1200" dirty="0" err="1">
                <a:solidFill>
                  <a:srgbClr val="5E5E5E"/>
                </a:solidFill>
                <a:latin typeface="Arial" charset="0"/>
              </a:rPr>
              <a:t>nergy</a:t>
            </a:r>
            <a:r>
              <a:rPr lang="fr-FR" sz="1200" b="1" dirty="0">
                <a:solidFill>
                  <a:srgbClr val="5E5E5E"/>
                </a:solidFill>
                <a:latin typeface="Arial" charset="0"/>
              </a:rPr>
              <a:t> D</a:t>
            </a:r>
            <a:r>
              <a:rPr lang="fr-FR" sz="1200" dirty="0">
                <a:solidFill>
                  <a:srgbClr val="5E5E5E"/>
                </a:solidFill>
                <a:latin typeface="Arial" charset="0"/>
              </a:rPr>
              <a:t>ivision - Marcoule</a:t>
            </a:r>
          </a:p>
          <a:p>
            <a:pPr eaLnBrk="1" hangingPunct="1"/>
            <a:r>
              <a:rPr lang="fr-FR" sz="1200" b="1" dirty="0" err="1">
                <a:solidFill>
                  <a:srgbClr val="5E5E5E"/>
                </a:solidFill>
                <a:latin typeface="Arial" charset="0"/>
              </a:rPr>
              <a:t>R</a:t>
            </a:r>
            <a:r>
              <a:rPr lang="fr-FR" sz="1200" dirty="0" err="1">
                <a:solidFill>
                  <a:srgbClr val="5E5E5E"/>
                </a:solidFill>
                <a:latin typeface="Arial" charset="0"/>
              </a:rPr>
              <a:t>adio</a:t>
            </a:r>
            <a:r>
              <a:rPr lang="fr-FR" sz="1200" b="1" dirty="0" err="1">
                <a:solidFill>
                  <a:srgbClr val="5E5E5E"/>
                </a:solidFill>
                <a:latin typeface="Arial" charset="0"/>
              </a:rPr>
              <a:t>C</a:t>
            </a:r>
            <a:r>
              <a:rPr lang="fr-FR" sz="1200" dirty="0" err="1">
                <a:solidFill>
                  <a:srgbClr val="5E5E5E"/>
                </a:solidFill>
                <a:latin typeface="Arial" charset="0"/>
              </a:rPr>
              <a:t>hemistry</a:t>
            </a:r>
            <a:r>
              <a:rPr lang="fr-FR" sz="1200" dirty="0">
                <a:solidFill>
                  <a:srgbClr val="5E5E5E"/>
                </a:solidFill>
                <a:latin typeface="Arial" charset="0"/>
              </a:rPr>
              <a:t> &amp; </a:t>
            </a:r>
            <a:r>
              <a:rPr lang="fr-FR" sz="1200" b="1" dirty="0" err="1">
                <a:solidFill>
                  <a:srgbClr val="5E5E5E"/>
                </a:solidFill>
                <a:latin typeface="Arial" charset="0"/>
              </a:rPr>
              <a:t>P</a:t>
            </a:r>
            <a:r>
              <a:rPr lang="fr-FR" sz="1200" dirty="0" err="1">
                <a:solidFill>
                  <a:srgbClr val="5E5E5E"/>
                </a:solidFill>
                <a:latin typeface="Arial" charset="0"/>
              </a:rPr>
              <a:t>rocesses</a:t>
            </a:r>
            <a:r>
              <a:rPr lang="fr-FR" sz="1200" dirty="0">
                <a:solidFill>
                  <a:srgbClr val="5E5E5E"/>
                </a:solidFill>
                <a:latin typeface="Arial" charset="0"/>
              </a:rPr>
              <a:t> </a:t>
            </a:r>
            <a:r>
              <a:rPr lang="fr-FR" sz="1200" b="1" dirty="0" err="1">
                <a:solidFill>
                  <a:srgbClr val="5E5E5E"/>
                </a:solidFill>
                <a:latin typeface="Arial" charset="0"/>
              </a:rPr>
              <a:t>D</a:t>
            </a:r>
            <a:r>
              <a:rPr lang="fr-FR" sz="1200" dirty="0" err="1">
                <a:solidFill>
                  <a:srgbClr val="5E5E5E"/>
                </a:solidFill>
                <a:latin typeface="Arial" charset="0"/>
              </a:rPr>
              <a:t>epartment</a:t>
            </a:r>
            <a:endParaRPr lang="fr-FR" sz="11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9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" y="6383338"/>
            <a:ext cx="3556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 userDrawn="1"/>
        </p:nvSpPr>
        <p:spPr>
          <a:xfrm>
            <a:off x="6809527" y="6381328"/>
            <a:ext cx="1362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i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XXX</a:t>
            </a:r>
            <a:endParaRPr lang="fr-FR" sz="1200" i="1" baseline="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fr-FR" sz="1200" i="1" baseline="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XX Octobre 2014</a:t>
            </a:r>
            <a:endParaRPr lang="fr-FR" sz="1200" i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5" name="Espace réservé du numéro de diapositive 10"/>
          <p:cNvSpPr>
            <a:spLocks noGrp="1"/>
          </p:cNvSpPr>
          <p:nvPr>
            <p:ph type="sldNum" sz="quarter" idx="4"/>
          </p:nvPr>
        </p:nvSpPr>
        <p:spPr>
          <a:xfrm>
            <a:off x="8504422" y="6421624"/>
            <a:ext cx="531628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80748F02-CB51-4E8D-A779-23F5F21A13C0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 userDrawn="1"/>
        </p:nvPicPr>
        <p:blipFill>
          <a:blip r:embed="rId3" cstate="print"/>
          <a:srcRect b="15350"/>
          <a:stretch>
            <a:fillRect/>
          </a:stretch>
        </p:blipFill>
        <p:spPr>
          <a:xfrm>
            <a:off x="3310128" y="0"/>
            <a:ext cx="5833872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576000" y="6305192"/>
            <a:ext cx="1450504" cy="365125"/>
          </a:xfrm>
          <a:prstGeom prst="rect">
            <a:avLst/>
          </a:prstGeom>
        </p:spPr>
        <p:txBody>
          <a:bodyPr/>
          <a:lstStyle/>
          <a:p>
            <a:fld id="{543FF7CE-97EC-4586-B3DF-51FAF4B33A99}" type="datetime4">
              <a:rPr lang="fr-FR" smtClean="0"/>
              <a:pPr/>
              <a:t>16 octobre 2018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000" y="5445224"/>
            <a:ext cx="1118696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000" y="5877272"/>
            <a:ext cx="2664296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CEA | 10 AVRIL 2012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/>
              <a:t>Nom événement | Prénom Nom</a:t>
            </a:r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4" hasCustomPrompt="1"/>
          </p:nvPr>
        </p:nvSpPr>
        <p:spPr>
          <a:xfrm>
            <a:off x="3311999" y="3311999"/>
            <a:ext cx="5832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 Visuel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5"/>
          </p:nvPr>
        </p:nvSpPr>
        <p:spPr>
          <a:xfrm>
            <a:off x="3960000" y="6305192"/>
            <a:ext cx="1450504" cy="365125"/>
          </a:xfrm>
          <a:prstGeom prst="rect">
            <a:avLst/>
          </a:prstGeom>
        </p:spPr>
        <p:txBody>
          <a:bodyPr/>
          <a:lstStyle/>
          <a:p>
            <a:fld id="{543FF7CE-97EC-4586-B3DF-51FAF4B33A99}" type="datetime4">
              <a:rPr lang="fr-FR" smtClean="0"/>
              <a:pPr/>
              <a:t>16 octobre 2018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7"/>
          </p:nvPr>
        </p:nvSpPr>
        <p:spPr>
          <a:xfrm>
            <a:off x="5436096" y="6305192"/>
            <a:ext cx="25554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CEA | 10 AVRIL 2012</a:t>
            </a:r>
          </a:p>
        </p:txBody>
      </p:sp>
      <p:grpSp>
        <p:nvGrpSpPr>
          <p:cNvPr id="4" name="Groupe 3"/>
          <p:cNvGrpSpPr/>
          <p:nvPr userDrawn="1"/>
        </p:nvGrpSpPr>
        <p:grpSpPr>
          <a:xfrm>
            <a:off x="0" y="0"/>
            <a:ext cx="3310128" cy="6858000"/>
            <a:chOff x="3256231" y="372"/>
            <a:chExt cx="3310128" cy="6858000"/>
          </a:xfrm>
        </p:grpSpPr>
        <p:pic>
          <p:nvPicPr>
            <p:cNvPr id="19" name="Image 18" descr="bandeau_intercalaire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 bwMode="gray">
            <a:xfrm>
              <a:off x="3256231" y="372"/>
              <a:ext cx="3310128" cy="6858000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159" y="1628800"/>
              <a:ext cx="3075049" cy="936104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/>
              <a:t>Nom événement | Prénom Nom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7"/>
          </p:nvPr>
        </p:nvSpPr>
        <p:spPr>
          <a:xfrm>
            <a:off x="3960000" y="6305192"/>
            <a:ext cx="1450504" cy="365125"/>
          </a:xfrm>
          <a:prstGeom prst="rect">
            <a:avLst/>
          </a:prstGeom>
        </p:spPr>
        <p:txBody>
          <a:bodyPr/>
          <a:lstStyle/>
          <a:p>
            <a:fld id="{543FF7CE-97EC-4586-B3DF-51FAF4B33A99}" type="datetime4">
              <a:rPr lang="fr-FR" smtClean="0"/>
              <a:pPr/>
              <a:t>16 octobre 2018</a:t>
            </a:fld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8"/>
          </p:nvPr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9"/>
          </p:nvPr>
        </p:nvSpPr>
        <p:spPr>
          <a:xfrm>
            <a:off x="5436096" y="6305192"/>
            <a:ext cx="25554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CEA | 10 AVRIL 2012</a:t>
            </a:r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3312000" y="3312000"/>
            <a:ext cx="1944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256000" y="3312000"/>
            <a:ext cx="1944000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7200000" y="3312000"/>
            <a:ext cx="1944000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  <p:grpSp>
        <p:nvGrpSpPr>
          <p:cNvPr id="18" name="Groupe 17"/>
          <p:cNvGrpSpPr/>
          <p:nvPr userDrawn="1"/>
        </p:nvGrpSpPr>
        <p:grpSpPr>
          <a:xfrm>
            <a:off x="0" y="0"/>
            <a:ext cx="3310128" cy="6858000"/>
            <a:chOff x="3256231" y="372"/>
            <a:chExt cx="3310128" cy="6858000"/>
          </a:xfrm>
        </p:grpSpPr>
        <p:pic>
          <p:nvPicPr>
            <p:cNvPr id="19" name="Image 18" descr="bandeau_intercalaire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 bwMode="gray">
            <a:xfrm>
              <a:off x="3256231" y="372"/>
              <a:ext cx="3310128" cy="6858000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159" y="1628800"/>
              <a:ext cx="3075049" cy="936104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576000" y="6305192"/>
            <a:ext cx="1450504" cy="365125"/>
          </a:xfrm>
          <a:prstGeom prst="rect">
            <a:avLst/>
          </a:prstGeom>
        </p:spPr>
        <p:txBody>
          <a:bodyPr/>
          <a:lstStyle/>
          <a:p>
            <a:fld id="{543FF7CE-97EC-4586-B3DF-51FAF4B33A99}" type="datetime4">
              <a:rPr lang="fr-FR" smtClean="0"/>
              <a:pPr/>
              <a:t>16 octobre 2018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000" y="5877272"/>
            <a:ext cx="269985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000" y="5445224"/>
            <a:ext cx="269985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 dirty="0"/>
              <a:t>CEA | 10 AVRIL 2012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8532440" y="6448251"/>
            <a:ext cx="539552" cy="365125"/>
          </a:xfrm>
          <a:prstGeom prst="rect">
            <a:avLst/>
          </a:prstGeom>
        </p:spPr>
        <p:txBody>
          <a:bodyPr/>
          <a:lstStyle/>
          <a:p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8604448" y="6448251"/>
            <a:ext cx="539552" cy="365125"/>
          </a:xfrm>
          <a:prstGeom prst="rect">
            <a:avLst/>
          </a:prstGeom>
        </p:spPr>
        <p:txBody>
          <a:bodyPr/>
          <a:lstStyle/>
          <a:p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>
          <a:xfrm>
            <a:off x="8532440" y="6453336"/>
            <a:ext cx="539552" cy="365125"/>
          </a:xfrm>
          <a:prstGeom prst="rect">
            <a:avLst/>
          </a:prstGeom>
        </p:spPr>
        <p:txBody>
          <a:bodyPr/>
          <a:lstStyle/>
          <a:p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>
          <a:xfrm>
            <a:off x="8604448" y="6448251"/>
            <a:ext cx="539552" cy="365125"/>
          </a:xfrm>
          <a:prstGeom prst="rect">
            <a:avLst/>
          </a:prstGeom>
        </p:spPr>
        <p:txBody>
          <a:bodyPr/>
          <a:lstStyle/>
          <a:p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8604448" y="6448251"/>
            <a:ext cx="539552" cy="365125"/>
          </a:xfrm>
          <a:prstGeom prst="rect">
            <a:avLst/>
          </a:prstGeom>
        </p:spPr>
        <p:txBody>
          <a:bodyPr/>
          <a:lstStyle/>
          <a:p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000" y="44624"/>
            <a:ext cx="7236464" cy="93610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2050" name="Picture 2" descr="S:\CHARTE - LOGOS 2012\Fond dégradé Logo CEA 2012.jpg"/>
          <p:cNvPicPr preferRelativeResize="0"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954000"/>
          </a:xfrm>
          <a:prstGeom prst="rect">
            <a:avLst/>
          </a:prstGeom>
          <a:noFill/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828"/>
            <a:ext cx="1512167" cy="453472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2123728" y="197024"/>
            <a:ext cx="6777136" cy="7569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cap="none" dirty="0"/>
              <a:t>Cliquez pour modifier le style du titre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539750" y="6381750"/>
            <a:ext cx="84963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65163" y="6440488"/>
            <a:ext cx="5778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fr-FR" sz="1200" b="1" dirty="0" err="1">
                <a:solidFill>
                  <a:srgbClr val="5E5E5E"/>
                </a:solidFill>
                <a:latin typeface="Arial" charset="0"/>
              </a:rPr>
              <a:t>N</a:t>
            </a:r>
            <a:r>
              <a:rPr lang="fr-FR" sz="1200" dirty="0" err="1">
                <a:solidFill>
                  <a:srgbClr val="5E5E5E"/>
                </a:solidFill>
                <a:latin typeface="Arial" charset="0"/>
              </a:rPr>
              <a:t>uclear</a:t>
            </a:r>
            <a:r>
              <a:rPr lang="fr-FR" sz="1200" dirty="0">
                <a:solidFill>
                  <a:srgbClr val="5E5E5E"/>
                </a:solidFill>
                <a:latin typeface="Arial" charset="0"/>
              </a:rPr>
              <a:t> </a:t>
            </a:r>
            <a:r>
              <a:rPr lang="fr-FR" sz="1200" b="1" dirty="0" err="1">
                <a:solidFill>
                  <a:srgbClr val="5E5E5E"/>
                </a:solidFill>
                <a:latin typeface="Arial" charset="0"/>
              </a:rPr>
              <a:t>E</a:t>
            </a:r>
            <a:r>
              <a:rPr lang="fr-FR" sz="1200" dirty="0" err="1">
                <a:solidFill>
                  <a:srgbClr val="5E5E5E"/>
                </a:solidFill>
                <a:latin typeface="Arial" charset="0"/>
              </a:rPr>
              <a:t>nergy</a:t>
            </a:r>
            <a:r>
              <a:rPr lang="fr-FR" sz="1200" b="1" dirty="0">
                <a:solidFill>
                  <a:srgbClr val="5E5E5E"/>
                </a:solidFill>
                <a:latin typeface="Arial" charset="0"/>
              </a:rPr>
              <a:t> D</a:t>
            </a:r>
            <a:r>
              <a:rPr lang="fr-FR" sz="1200" dirty="0">
                <a:solidFill>
                  <a:srgbClr val="5E5E5E"/>
                </a:solidFill>
                <a:latin typeface="Arial" charset="0"/>
              </a:rPr>
              <a:t>ivision - Marcoule</a:t>
            </a:r>
          </a:p>
          <a:p>
            <a:pPr eaLnBrk="1" hangingPunct="1"/>
            <a:r>
              <a:rPr lang="fr-FR" sz="1200" b="1" dirty="0" err="1">
                <a:solidFill>
                  <a:srgbClr val="5E5E5E"/>
                </a:solidFill>
                <a:latin typeface="Arial" charset="0"/>
              </a:rPr>
              <a:t>Research</a:t>
            </a:r>
            <a:r>
              <a:rPr lang="fr-FR" sz="1200" b="1" dirty="0">
                <a:solidFill>
                  <a:srgbClr val="5E5E5E"/>
                </a:solidFill>
                <a:latin typeface="Arial" charset="0"/>
              </a:rPr>
              <a:t> </a:t>
            </a:r>
            <a:r>
              <a:rPr lang="fr-FR" sz="1200" b="1" dirty="0" err="1">
                <a:solidFill>
                  <a:srgbClr val="5E5E5E"/>
                </a:solidFill>
                <a:latin typeface="Arial" charset="0"/>
              </a:rPr>
              <a:t>Department</a:t>
            </a:r>
            <a:r>
              <a:rPr lang="fr-FR" sz="1200" b="1" baseline="0" dirty="0">
                <a:solidFill>
                  <a:srgbClr val="5E5E5E"/>
                </a:solidFill>
                <a:latin typeface="Arial" charset="0"/>
              </a:rPr>
              <a:t> on Mining and Fuel </a:t>
            </a:r>
            <a:r>
              <a:rPr lang="fr-FR" sz="1200" b="1" baseline="0" dirty="0" err="1">
                <a:solidFill>
                  <a:srgbClr val="5E5E5E"/>
                </a:solidFill>
                <a:latin typeface="Arial" charset="0"/>
              </a:rPr>
              <a:t>Recycling</a:t>
            </a:r>
            <a:r>
              <a:rPr lang="fr-FR" sz="1200" b="1" baseline="0" dirty="0">
                <a:solidFill>
                  <a:srgbClr val="5E5E5E"/>
                </a:solidFill>
                <a:latin typeface="Arial" charset="0"/>
              </a:rPr>
              <a:t> </a:t>
            </a:r>
            <a:r>
              <a:rPr lang="fr-FR" sz="1200" b="1" baseline="0" dirty="0" err="1">
                <a:solidFill>
                  <a:srgbClr val="5E5E5E"/>
                </a:solidFill>
                <a:latin typeface="Arial" charset="0"/>
              </a:rPr>
              <a:t>Processes</a:t>
            </a:r>
            <a:endParaRPr lang="fr-FR" sz="11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" y="6383338"/>
            <a:ext cx="3556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6809527" y="6381328"/>
            <a:ext cx="1362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i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XXX</a:t>
            </a:r>
            <a:endParaRPr lang="fr-FR" sz="1200" i="1" baseline="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fr-FR" sz="1200" i="1" baseline="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XX Octobre 2014</a:t>
            </a:r>
            <a:endParaRPr lang="fr-FR" sz="1200" i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Espace réservé du numéro de diapositive 10"/>
          <p:cNvSpPr>
            <a:spLocks noGrp="1"/>
          </p:cNvSpPr>
          <p:nvPr>
            <p:ph type="sldNum" sz="quarter" idx="4"/>
          </p:nvPr>
        </p:nvSpPr>
        <p:spPr>
          <a:xfrm>
            <a:off x="8504422" y="6421624"/>
            <a:ext cx="531628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80748F02-CB51-4E8D-A779-23F5F21A13C0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5" r:id="rId4"/>
    <p:sldLayoutId id="2147483666" r:id="rId5"/>
    <p:sldLayoutId id="2147483650" r:id="rId6"/>
    <p:sldLayoutId id="2147483662" r:id="rId7"/>
    <p:sldLayoutId id="2147483663" r:id="rId8"/>
    <p:sldLayoutId id="2147483664" r:id="rId9"/>
    <p:sldLayoutId id="2147483667" r:id="rId10"/>
    <p:sldLayoutId id="2147483654" r:id="rId11"/>
    <p:sldLayoutId id="2147483668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Wingdings" panose="05000000000000000000" pitchFamily="2" charset="2"/>
        <a:buChar char="Ø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541338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7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8"/>
        </a:buBlip>
        <a:defRPr sz="16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42.png"/><Relationship Id="rId5" Type="http://schemas.openxmlformats.org/officeDocument/2006/relationships/image" Target="../media/image38.png"/><Relationship Id="rId10" Type="http://schemas.openxmlformats.org/officeDocument/2006/relationships/image" Target="../media/image41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4.png"/><Relationship Id="rId7" Type="http://schemas.openxmlformats.org/officeDocument/2006/relationships/image" Target="../media/image3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0.png"/><Relationship Id="rId4" Type="http://schemas.openxmlformats.org/officeDocument/2006/relationships/image" Target="../media/image13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3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11" Type="http://schemas.openxmlformats.org/officeDocument/2006/relationships/image" Target="../media/image241.png"/><Relationship Id="rId5" Type="http://schemas.openxmlformats.org/officeDocument/2006/relationships/image" Target="../media/image23.png"/><Relationship Id="rId10" Type="http://schemas.openxmlformats.org/officeDocument/2006/relationships/image" Target="../media/image230.png"/><Relationship Id="rId4" Type="http://schemas.openxmlformats.org/officeDocument/2006/relationships/image" Target="../media/image13.png"/><Relationship Id="rId9" Type="http://schemas.openxmlformats.org/officeDocument/2006/relationships/image" Target="../media/image2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3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4294967295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r>
              <a:rPr lang="fr-FR" dirty="0"/>
              <a:t>|  PAGE </a:t>
            </a:r>
            <a:fld id="{AEFB9B6D-867A-40B8-ACB0-35CC9F272C9C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3347864" y="2060849"/>
            <a:ext cx="5796136" cy="1296143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z="2800" b="0" dirty="0">
                <a:ln w="0">
                  <a:solidFill>
                    <a:schemeClr val="bg2">
                      <a:lumMod val="75000"/>
                    </a:schemeClr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Electrochemical behavior of zirconium in molten fluoride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39552" y="6145503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schemeClr val="bg1"/>
                </a:solidFill>
              </a:rPr>
              <a:t>Tokai-mura, Ibaraki, Japan, October 24 - 26, 2018</a:t>
            </a:r>
          </a:p>
        </p:txBody>
      </p:sp>
      <p:sp>
        <p:nvSpPr>
          <p:cNvPr id="12" name="Espace réservé du texte 5"/>
          <p:cNvSpPr txBox="1">
            <a:spLocks/>
          </p:cNvSpPr>
          <p:nvPr/>
        </p:nvSpPr>
        <p:spPr>
          <a:xfrm>
            <a:off x="3347864" y="3764649"/>
            <a:ext cx="5688632" cy="45643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70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4"/>
              </a:buBlip>
              <a:defRPr sz="16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Delphine QUARANTA</a:t>
            </a:r>
            <a:r>
              <a:rPr lang="en-US" sz="12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Eric MENDES</a:t>
            </a:r>
            <a:r>
              <a:rPr lang="en-US" sz="1200" b="1" u="sng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Laurent MASSOT</a:t>
            </a:r>
            <a:r>
              <a:rPr lang="en-US" sz="12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Mathieu GIBILARO</a:t>
            </a:r>
            <a:r>
              <a:rPr lang="en-US" sz="12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Jérôme SERP</a:t>
            </a:r>
            <a:r>
              <a:rPr lang="en-US" sz="12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 bwMode="gray">
          <a:xfrm>
            <a:off x="3312368" y="357048"/>
            <a:ext cx="5796136" cy="407656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2800" b="0" kern="1200" cap="all" baseline="0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altLang="fr-FR" sz="1800" cap="small" dirty="0">
                <a:solidFill>
                  <a:schemeClr val="accent3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2018 International </a:t>
            </a:r>
            <a:r>
              <a:rPr lang="en-US" altLang="fr-FR" sz="1800" cap="small" dirty="0" err="1">
                <a:solidFill>
                  <a:schemeClr val="accent3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Pyroprocessing</a:t>
            </a:r>
            <a:r>
              <a:rPr lang="en-US" altLang="fr-FR" sz="1800" cap="small" dirty="0">
                <a:solidFill>
                  <a:schemeClr val="accent3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 Research </a:t>
            </a:r>
            <a:r>
              <a:rPr lang="en-US" altLang="fr-FR" sz="1800" cap="small" dirty="0" smtClean="0">
                <a:solidFill>
                  <a:schemeClr val="accent3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Conference</a:t>
            </a:r>
            <a:endParaRPr lang="en-US" altLang="fr-FR" sz="1800" cap="small" dirty="0">
              <a:solidFill>
                <a:schemeClr val="accent3">
                  <a:lumMod val="75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4" name="Espace réservé du texte 5"/>
          <p:cNvSpPr txBox="1">
            <a:spLocks/>
          </p:cNvSpPr>
          <p:nvPr/>
        </p:nvSpPr>
        <p:spPr>
          <a:xfrm>
            <a:off x="3366120" y="4509120"/>
            <a:ext cx="5688632" cy="93610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70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4"/>
              </a:buBlip>
              <a:defRPr sz="16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200"/>
              </a:spcAft>
              <a:buNone/>
            </a:pPr>
            <a:endParaRPr lang="en-US" sz="1100" baseline="30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just">
              <a:spcAft>
                <a:spcPts val="200"/>
              </a:spcAft>
              <a:buNone/>
            </a:pPr>
            <a:r>
              <a:rPr lang="en-US" sz="11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CEA Marcoule, Nuclear Energy Division, Research Department on Mining and Fuel Recycling Processes, 30207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Bagnols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-sur-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Cèze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France</a:t>
            </a:r>
          </a:p>
          <a:p>
            <a:pPr marL="0" indent="0" algn="just">
              <a:spcAft>
                <a:spcPts val="200"/>
              </a:spcAft>
              <a:buNone/>
            </a:pPr>
            <a:r>
              <a:rPr lang="en-US" sz="11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Laboratoire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Genie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Chimique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Université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Toulouse, UPS, CNRS, INPT, 118 Route de Narbonne, 31062, Toulouse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Cedex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9, France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FB9B6D-867A-40B8-ACB0-35CC9F272C9C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322" y="18130"/>
            <a:ext cx="6505845" cy="938496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 bwMode="gray">
          <a:xfrm>
            <a:off x="5292080" y="6408638"/>
            <a:ext cx="3240360" cy="40473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2800" b="0" kern="1200" cap="all" baseline="0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altLang="fr-FR" sz="1200" cap="none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2018 International </a:t>
            </a:r>
            <a:r>
              <a:rPr lang="en-US" altLang="fr-FR" sz="1200" cap="none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Pyroprocessing</a:t>
            </a:r>
            <a:r>
              <a:rPr lang="en-US" altLang="fr-FR" sz="1200" cap="none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Research </a:t>
            </a:r>
            <a:r>
              <a:rPr lang="en-US" altLang="fr-FR" sz="1200" cap="none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Conference, </a:t>
            </a:r>
            <a:r>
              <a:rPr lang="en-US" sz="1200" cap="none" dirty="0">
                <a:solidFill>
                  <a:schemeClr val="bg2">
                    <a:lumMod val="75000"/>
                  </a:schemeClr>
                </a:solidFill>
              </a:rPr>
              <a:t>October 24 - 26, 2018</a:t>
            </a:r>
            <a:endParaRPr lang="fr-FR" altLang="fr-FR" sz="1200" cap="none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5796136" y="4957718"/>
            <a:ext cx="3034720" cy="4154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2680603"/>
            <a:ext cx="4798435" cy="3340685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160072" y="52752"/>
            <a:ext cx="7236464" cy="908720"/>
          </a:xfrm>
        </p:spPr>
        <p:txBody>
          <a:bodyPr/>
          <a:lstStyle/>
          <a:p>
            <a:r>
              <a:rPr lang="en-GB" dirty="0" smtClean="0"/>
              <a:t>Electrodeposition of ZR                1/4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844480" y="4309646"/>
            <a:ext cx="3034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err="1" smtClean="0"/>
              <a:t>i</a:t>
            </a:r>
            <a:r>
              <a:rPr lang="fr-FR" b="1" baseline="-25000" dirty="0" err="1" smtClean="0"/>
              <a:t>lim</a:t>
            </a:r>
            <a:r>
              <a:rPr lang="fr-FR" b="1" dirty="0" smtClean="0"/>
              <a:t> = -0,097A.cm</a:t>
            </a:r>
            <a:r>
              <a:rPr lang="fr-FR" b="1" baseline="30000" dirty="0" smtClean="0"/>
              <a:t>-2</a:t>
            </a:r>
          </a:p>
          <a:p>
            <a:pPr algn="ctr"/>
            <a:endParaRPr lang="fr-FR" b="1" baseline="30000" dirty="0" smtClean="0"/>
          </a:p>
          <a:p>
            <a:pPr algn="ctr"/>
            <a:endParaRPr lang="fr-FR" b="1" baseline="30000" dirty="0" smtClean="0"/>
          </a:p>
          <a:p>
            <a:pPr algn="ctr"/>
            <a:r>
              <a:rPr lang="fr-FR" b="1" dirty="0" err="1"/>
              <a:t>i</a:t>
            </a:r>
            <a:r>
              <a:rPr lang="fr-FR" b="1" baseline="-25000" dirty="0" err="1"/>
              <a:t>lim</a:t>
            </a:r>
            <a:r>
              <a:rPr lang="fr-FR" b="1" dirty="0"/>
              <a:t> = </a:t>
            </a:r>
            <a:r>
              <a:rPr lang="fr-FR" b="1" dirty="0" smtClean="0"/>
              <a:t>-</a:t>
            </a:r>
            <a:r>
              <a:rPr lang="fr-FR" b="1" dirty="0" err="1" smtClean="0"/>
              <a:t>0,14A.cm</a:t>
            </a:r>
            <a:r>
              <a:rPr lang="fr-FR" b="1" baseline="30000" dirty="0" err="1" smtClean="0"/>
              <a:t>-2</a:t>
            </a:r>
            <a:r>
              <a:rPr lang="fr-FR" b="1" dirty="0" err="1" smtClean="0"/>
              <a:t>.wt</a:t>
            </a:r>
            <a:r>
              <a:rPr lang="fr-FR" b="1" dirty="0" smtClean="0"/>
              <a:t>%</a:t>
            </a:r>
            <a:r>
              <a:rPr lang="fr-FR" b="1" baseline="30000" dirty="0" smtClean="0"/>
              <a:t>-1</a:t>
            </a:r>
            <a:endParaRPr lang="fr-FR" b="1" baseline="300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3532" y="1001582"/>
            <a:ext cx="3624719" cy="2527568"/>
          </a:xfrm>
          <a:prstGeom prst="rect">
            <a:avLst/>
          </a:prstGeom>
        </p:spPr>
      </p:pic>
      <p:sp>
        <p:nvSpPr>
          <p:cNvPr id="11" name="Espace réservé du texte 3"/>
          <p:cNvSpPr txBox="1">
            <a:spLocks/>
          </p:cNvSpPr>
          <p:nvPr/>
        </p:nvSpPr>
        <p:spPr>
          <a:xfrm>
            <a:off x="32156" y="6021009"/>
            <a:ext cx="5647171" cy="50433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 algn="ctr">
              <a:spcBef>
                <a:spcPct val="20000"/>
              </a:spcBef>
              <a:buFont typeface="Arial" pitchFamily="34" charset="0"/>
              <a:buNone/>
              <a:defRPr sz="1200" b="1" i="1">
                <a:solidFill>
                  <a:schemeClr val="bg1">
                    <a:lumMod val="50000"/>
                  </a:schemeClr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 b="1">
                <a:solidFill>
                  <a:schemeClr val="bg1">
                    <a:lumMod val="50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i="1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spcBef>
                <a:spcPts val="0"/>
              </a:spcBef>
            </a:pPr>
            <a:r>
              <a:rPr lang="en-GB" sz="900" dirty="0" smtClean="0">
                <a:solidFill>
                  <a:schemeClr val="tx1"/>
                </a:solidFill>
              </a:rPr>
              <a:t>Linear </a:t>
            </a:r>
            <a:r>
              <a:rPr lang="en-GB" sz="900" dirty="0" err="1" smtClean="0">
                <a:solidFill>
                  <a:schemeClr val="tx1"/>
                </a:solidFill>
              </a:rPr>
              <a:t>Voltamperogram</a:t>
            </a:r>
            <a:r>
              <a:rPr lang="en-GB" sz="900" dirty="0" smtClean="0">
                <a:solidFill>
                  <a:schemeClr val="tx1"/>
                </a:solidFill>
              </a:rPr>
              <a:t> </a:t>
            </a:r>
            <a:r>
              <a:rPr lang="en-GB" sz="900" dirty="0" smtClean="0"/>
              <a:t>on LiF-NaF-ZrF</a:t>
            </a:r>
            <a:r>
              <a:rPr lang="en-GB" sz="900" baseline="-25000" dirty="0" smtClean="0"/>
              <a:t>4</a:t>
            </a:r>
            <a:r>
              <a:rPr lang="en-GB" sz="900" dirty="0" smtClean="0"/>
              <a:t> (C = 7.46.10</a:t>
            </a:r>
            <a:r>
              <a:rPr lang="en-GB" sz="900" baseline="30000" dirty="0" smtClean="0"/>
              <a:t>-2</a:t>
            </a:r>
            <a:r>
              <a:rPr lang="en-GB" sz="900" dirty="0" smtClean="0"/>
              <a:t>mol/kg), scan range: </a:t>
            </a:r>
            <a:r>
              <a:rPr lang="en-GB" sz="900" dirty="0" smtClean="0">
                <a:solidFill>
                  <a:schemeClr val="tx1"/>
                </a:solidFill>
              </a:rPr>
              <a:t>1mV/s</a:t>
            </a:r>
            <a:r>
              <a:rPr lang="en-GB" sz="900" dirty="0" smtClean="0"/>
              <a:t> at 750°C and polarisation plots.</a:t>
            </a:r>
            <a:endParaRPr lang="en-GB" sz="900" dirty="0"/>
          </a:p>
        </p:txBody>
      </p:sp>
      <p:sp>
        <p:nvSpPr>
          <p:cNvPr id="12" name="Espace réservé du texte 3"/>
          <p:cNvSpPr txBox="1">
            <a:spLocks/>
          </p:cNvSpPr>
          <p:nvPr/>
        </p:nvSpPr>
        <p:spPr>
          <a:xfrm>
            <a:off x="5435498" y="3671976"/>
            <a:ext cx="3708502" cy="5602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 algn="ctr">
              <a:spcBef>
                <a:spcPct val="20000"/>
              </a:spcBef>
              <a:buFont typeface="Arial" pitchFamily="34" charset="0"/>
              <a:buNone/>
              <a:defRPr sz="1200" b="1" i="1">
                <a:solidFill>
                  <a:schemeClr val="bg1">
                    <a:lumMod val="50000"/>
                  </a:schemeClr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 b="1">
                <a:solidFill>
                  <a:schemeClr val="bg1">
                    <a:lumMod val="50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i="1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spcBef>
                <a:spcPts val="0"/>
              </a:spcBef>
            </a:pPr>
            <a:r>
              <a:rPr lang="en-GB" sz="900" dirty="0" err="1" smtClean="0">
                <a:solidFill>
                  <a:schemeClr val="tx1"/>
                </a:solidFill>
              </a:rPr>
              <a:t>Chronoamperograms</a:t>
            </a:r>
            <a:r>
              <a:rPr lang="en-GB" sz="900" dirty="0" smtClean="0"/>
              <a:t> on LiF-NaF-ZrF</a:t>
            </a:r>
            <a:r>
              <a:rPr lang="en-GB" sz="900" baseline="-25000" dirty="0" smtClean="0"/>
              <a:t>4</a:t>
            </a:r>
            <a:r>
              <a:rPr lang="en-GB" sz="900" dirty="0" smtClean="0"/>
              <a:t> (C = 7.46.10</a:t>
            </a:r>
            <a:r>
              <a:rPr lang="en-GB" sz="900" baseline="30000" dirty="0" smtClean="0"/>
              <a:t>-2</a:t>
            </a:r>
            <a:r>
              <a:rPr lang="en-GB" sz="900" dirty="0" smtClean="0"/>
              <a:t>mol/kg) at 750°C </a:t>
            </a:r>
            <a:r>
              <a:rPr lang="en-GB" sz="900" dirty="0" smtClean="0">
                <a:solidFill>
                  <a:schemeClr val="tx1"/>
                </a:solidFill>
              </a:rPr>
              <a:t>different applied potentials</a:t>
            </a:r>
            <a:r>
              <a:rPr lang="en-GB" sz="900" dirty="0" smtClean="0"/>
              <a:t>.</a:t>
            </a:r>
          </a:p>
          <a:p>
            <a:pPr>
              <a:spcBef>
                <a:spcPts val="0"/>
              </a:spcBef>
            </a:pPr>
            <a:endParaRPr lang="en-GB" sz="900" dirty="0"/>
          </a:p>
        </p:txBody>
      </p:sp>
      <p:sp>
        <p:nvSpPr>
          <p:cNvPr id="13" name="Flèche vers le bas 12"/>
          <p:cNvSpPr/>
          <p:nvPr/>
        </p:nvSpPr>
        <p:spPr>
          <a:xfrm rot="16200000">
            <a:off x="5189291" y="4118897"/>
            <a:ext cx="333033" cy="825448"/>
          </a:xfrm>
          <a:prstGeom prst="down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gray">
          <a:xfrm>
            <a:off x="35496" y="1052736"/>
            <a:ext cx="532799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70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7"/>
              </a:buBlip>
              <a:defRPr sz="16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tabLst>
                <a:tab pos="2687638" algn="l"/>
              </a:tabLst>
            </a:pPr>
            <a:r>
              <a:rPr lang="en-GB" dirty="0" smtClean="0"/>
              <a:t>Determination of the limiting current </a:t>
            </a:r>
          </a:p>
          <a:p>
            <a:pPr lvl="3">
              <a:tabLst>
                <a:tab pos="2687638" algn="l"/>
              </a:tabLst>
            </a:pPr>
            <a:r>
              <a:rPr lang="en-GB" sz="1200" dirty="0" smtClean="0">
                <a:solidFill>
                  <a:schemeClr val="tx1"/>
                </a:solidFill>
              </a:rPr>
              <a:t>Fluoride media : No reference electrode</a:t>
            </a:r>
          </a:p>
          <a:p>
            <a:pPr marL="771525" lvl="3" indent="0">
              <a:buNone/>
              <a:tabLst>
                <a:tab pos="2687638" algn="l"/>
              </a:tabLst>
            </a:pPr>
            <a:r>
              <a:rPr lang="en-GB" sz="1200" dirty="0" smtClean="0">
                <a:solidFill>
                  <a:schemeClr val="tx1"/>
                </a:solidFill>
                <a:sym typeface="Symbol"/>
              </a:rPr>
              <a:t>                </a:t>
            </a:r>
            <a:r>
              <a:rPr lang="en-GB" sz="1200" dirty="0" err="1" smtClean="0">
                <a:solidFill>
                  <a:schemeClr val="tx1"/>
                </a:solidFill>
                <a:sym typeface="Symbol"/>
              </a:rPr>
              <a:t>Galvanostatic</a:t>
            </a:r>
            <a:r>
              <a:rPr lang="en-GB" sz="1200" dirty="0" smtClean="0">
                <a:solidFill>
                  <a:schemeClr val="tx1"/>
                </a:solidFill>
                <a:sym typeface="Symbol"/>
              </a:rPr>
              <a:t> electrodeposition</a:t>
            </a:r>
          </a:p>
          <a:p>
            <a:pPr lvl="3">
              <a:tabLst>
                <a:tab pos="2687638" algn="l"/>
              </a:tabLst>
            </a:pPr>
            <a:r>
              <a:rPr lang="en-GB" sz="1200" b="1" dirty="0" smtClean="0">
                <a:solidFill>
                  <a:schemeClr val="tx1"/>
                </a:solidFill>
                <a:sym typeface="Symbol"/>
              </a:rPr>
              <a:t>System limited by </a:t>
            </a:r>
            <a:r>
              <a:rPr lang="en-GB" sz="1200" b="1" dirty="0" err="1" smtClean="0">
                <a:solidFill>
                  <a:schemeClr val="tx1"/>
                </a:solidFill>
                <a:sym typeface="Symbol"/>
              </a:rPr>
              <a:t>Zr</a:t>
            </a:r>
            <a:r>
              <a:rPr lang="en-GB" sz="1200" b="1" dirty="0" smtClean="0">
                <a:solidFill>
                  <a:schemeClr val="tx1"/>
                </a:solidFill>
                <a:sym typeface="Symbol"/>
              </a:rPr>
              <a:t> diffusion</a:t>
            </a:r>
          </a:p>
          <a:p>
            <a:pPr lvl="2">
              <a:tabLst>
                <a:tab pos="2687638" algn="l"/>
              </a:tabLst>
            </a:pPr>
            <a:r>
              <a:rPr lang="en-GB" sz="1200" b="1" dirty="0" smtClean="0">
                <a:solidFill>
                  <a:schemeClr val="bg2"/>
                </a:solidFill>
                <a:sym typeface="Symbol"/>
              </a:rPr>
              <a:t>                         Determination of the limiting current needed</a:t>
            </a:r>
          </a:p>
          <a:p>
            <a:pPr lvl="2">
              <a:tabLst>
                <a:tab pos="2687638" algn="l"/>
              </a:tabLst>
            </a:pPr>
            <a:r>
              <a:rPr lang="en-GB" sz="1200" dirty="0" smtClean="0">
                <a:solidFill>
                  <a:schemeClr val="tx1"/>
                </a:solidFill>
                <a:sym typeface="Symbol"/>
              </a:rPr>
              <a:t>Tow technics: Voltammetry (low scan range) or polarisation</a:t>
            </a:r>
          </a:p>
          <a:p>
            <a:pPr lvl="2">
              <a:tabLst>
                <a:tab pos="2687638" algn="l"/>
              </a:tabLst>
            </a:pPr>
            <a:r>
              <a:rPr lang="en-GB" dirty="0" smtClean="0">
                <a:solidFill>
                  <a:schemeClr val="bg2"/>
                </a:solidFill>
              </a:rPr>
              <a:t>	</a:t>
            </a:r>
            <a:endParaRPr lang="en-GB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6012160" y="551723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Higher applied current densities:</a:t>
            </a:r>
          </a:p>
          <a:p>
            <a:pPr algn="ctr"/>
            <a:endParaRPr lang="en-GB" sz="1200" dirty="0" smtClean="0"/>
          </a:p>
          <a:p>
            <a:pPr algn="ctr"/>
            <a:r>
              <a:rPr lang="en-GB" sz="1200" i="1" dirty="0" smtClean="0"/>
              <a:t>→ </a:t>
            </a:r>
            <a:r>
              <a:rPr lang="en-GB" sz="1200" b="1" i="1" dirty="0" smtClean="0"/>
              <a:t>possible co-reduction of Na</a:t>
            </a:r>
            <a:r>
              <a:rPr lang="en-GB" sz="1200" b="1" i="1" baseline="30000" dirty="0" smtClean="0"/>
              <a:t>+</a:t>
            </a:r>
            <a:endParaRPr lang="en-GB" sz="1200" b="1" i="1" baseline="30000" dirty="0"/>
          </a:p>
        </p:txBody>
      </p:sp>
    </p:spTree>
    <p:extLst>
      <p:ext uri="{BB962C8B-B14F-4D97-AF65-F5344CB8AC3E}">
        <p14:creationId xmlns:p14="http://schemas.microsoft.com/office/powerpoint/2010/main" val="363567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FB9B6D-867A-40B8-ACB0-35CC9F272C9C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322" y="18130"/>
            <a:ext cx="6505845" cy="938496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 bwMode="gray">
          <a:xfrm>
            <a:off x="5292080" y="6408638"/>
            <a:ext cx="3240360" cy="40473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2800" b="0" kern="1200" cap="all" baseline="0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altLang="fr-FR" sz="1200" cap="none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2018 International </a:t>
            </a:r>
            <a:r>
              <a:rPr lang="en-US" altLang="fr-FR" sz="1200" cap="none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Pyroprocessing</a:t>
            </a:r>
            <a:r>
              <a:rPr lang="en-US" altLang="fr-FR" sz="1200" cap="none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Research </a:t>
            </a:r>
            <a:r>
              <a:rPr lang="en-US" altLang="fr-FR" sz="1200" cap="none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Conference, </a:t>
            </a:r>
            <a:r>
              <a:rPr lang="en-US" sz="1200" cap="none" dirty="0">
                <a:solidFill>
                  <a:schemeClr val="bg2">
                    <a:lumMod val="75000"/>
                  </a:schemeClr>
                </a:solidFill>
              </a:rPr>
              <a:t>October 24 - 26, 2018</a:t>
            </a:r>
            <a:endParaRPr lang="fr-FR" altLang="fr-FR" sz="1200" cap="none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Espace réservé du texte 3"/>
          <p:cNvSpPr txBox="1">
            <a:spLocks/>
          </p:cNvSpPr>
          <p:nvPr/>
        </p:nvSpPr>
        <p:spPr>
          <a:xfrm>
            <a:off x="4932486" y="5276967"/>
            <a:ext cx="4176018" cy="3843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 algn="ctr">
              <a:spcBef>
                <a:spcPct val="20000"/>
              </a:spcBef>
              <a:buFont typeface="Arial" pitchFamily="34" charset="0"/>
              <a:buNone/>
              <a:defRPr sz="1200" b="1" i="1">
                <a:solidFill>
                  <a:schemeClr val="bg1">
                    <a:lumMod val="50000"/>
                  </a:schemeClr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 b="1">
                <a:solidFill>
                  <a:schemeClr val="bg1">
                    <a:lumMod val="50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i="1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spcBef>
                <a:spcPts val="0"/>
              </a:spcBef>
            </a:pPr>
            <a:r>
              <a:rPr lang="en-GB" sz="900" dirty="0" smtClean="0"/>
              <a:t>SEM analysis of </a:t>
            </a:r>
            <a:r>
              <a:rPr lang="en-GB" sz="900" dirty="0" err="1" smtClean="0"/>
              <a:t>Zr</a:t>
            </a:r>
            <a:r>
              <a:rPr lang="en-GB" sz="900" dirty="0" smtClean="0"/>
              <a:t> deposited on graphite electrode in LiF-NaF-ZrF</a:t>
            </a:r>
            <a:r>
              <a:rPr lang="en-GB" sz="900" baseline="-25000" dirty="0" smtClean="0"/>
              <a:t>4</a:t>
            </a:r>
            <a:r>
              <a:rPr lang="en-GB" sz="900" dirty="0" smtClean="0"/>
              <a:t> </a:t>
            </a:r>
            <a:br>
              <a:rPr lang="en-GB" sz="900" dirty="0" smtClean="0"/>
            </a:br>
            <a:r>
              <a:rPr lang="en-GB" sz="900" dirty="0" smtClean="0"/>
              <a:t>(C = 0.55 mol.kg</a:t>
            </a:r>
            <a:r>
              <a:rPr lang="en-GB" sz="900" baseline="30000" dirty="0" smtClean="0"/>
              <a:t>-1</a:t>
            </a:r>
            <a:r>
              <a:rPr lang="en-GB" sz="900" dirty="0" smtClean="0"/>
              <a:t>) at 750°C, </a:t>
            </a:r>
            <a:r>
              <a:rPr lang="en-GB" sz="900" dirty="0"/>
              <a:t>J</a:t>
            </a:r>
            <a:r>
              <a:rPr lang="en-GB" sz="900" dirty="0" smtClean="0"/>
              <a:t> = – 0.72 A.cm</a:t>
            </a:r>
            <a:r>
              <a:rPr lang="en-GB" sz="900" baseline="30000" dirty="0" smtClean="0"/>
              <a:t>-2</a:t>
            </a:r>
            <a:endParaRPr lang="en-GB" sz="900" dirty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2936"/>
            <a:ext cx="4074503" cy="31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3723" y="3041388"/>
            <a:ext cx="976417" cy="3359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486" y="2800899"/>
            <a:ext cx="4176018" cy="244214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5779093" y="5786100"/>
            <a:ext cx="3257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bg2"/>
                </a:solidFill>
              </a:rPr>
              <a:t>Feasibility of </a:t>
            </a:r>
            <a:r>
              <a:rPr lang="en-GB" sz="1400" dirty="0" err="1" smtClean="0">
                <a:solidFill>
                  <a:schemeClr val="bg2"/>
                </a:solidFill>
              </a:rPr>
              <a:t>pur</a:t>
            </a:r>
            <a:r>
              <a:rPr lang="en-GB" sz="1400" dirty="0" smtClean="0">
                <a:solidFill>
                  <a:schemeClr val="bg2"/>
                </a:solidFill>
              </a:rPr>
              <a:t> </a:t>
            </a:r>
            <a:r>
              <a:rPr lang="en-GB" sz="1400" dirty="0" err="1" smtClean="0">
                <a:solidFill>
                  <a:schemeClr val="bg2"/>
                </a:solidFill>
              </a:rPr>
              <a:t>Zr</a:t>
            </a:r>
            <a:r>
              <a:rPr lang="en-GB" sz="1400" dirty="0" smtClean="0">
                <a:solidFill>
                  <a:schemeClr val="bg2"/>
                </a:solidFill>
              </a:rPr>
              <a:t> metal deposition demonstrated </a:t>
            </a:r>
            <a:r>
              <a:rPr lang="en-GB" sz="1400" dirty="0" smtClean="0"/>
              <a:t>in </a:t>
            </a:r>
            <a:r>
              <a:rPr lang="en-GB" sz="1400" dirty="0" err="1" smtClean="0"/>
              <a:t>LiF-NaF</a:t>
            </a:r>
            <a:endParaRPr lang="en-GB" sz="1400" dirty="0"/>
          </a:p>
        </p:txBody>
      </p:sp>
      <p:sp>
        <p:nvSpPr>
          <p:cNvPr id="13" name="Flèche droite 12"/>
          <p:cNvSpPr/>
          <p:nvPr/>
        </p:nvSpPr>
        <p:spPr>
          <a:xfrm>
            <a:off x="5226585" y="5903598"/>
            <a:ext cx="444303" cy="288032"/>
          </a:xfrm>
          <a:prstGeom prst="rightArrow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4" name="Connecteur droit avec flèche 13"/>
          <p:cNvCxnSpPr>
            <a:stCxn id="10" idx="3"/>
          </p:cNvCxnSpPr>
          <p:nvPr/>
        </p:nvCxnSpPr>
        <p:spPr>
          <a:xfrm flipV="1">
            <a:off x="2450140" y="3209349"/>
            <a:ext cx="2447086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contenu 2"/>
          <p:cNvSpPr txBox="1">
            <a:spLocks/>
          </p:cNvSpPr>
          <p:nvPr/>
        </p:nvSpPr>
        <p:spPr bwMode="gray">
          <a:xfrm>
            <a:off x="213332" y="1066051"/>
            <a:ext cx="2630476" cy="83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70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7"/>
              </a:buBlip>
              <a:defRPr sz="16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GB" sz="1700" dirty="0" smtClean="0"/>
              <a:t>Electrodeposition experimental results:</a:t>
            </a:r>
          </a:p>
          <a:p>
            <a:pPr>
              <a:spcAft>
                <a:spcPts val="0"/>
              </a:spcAft>
            </a:pPr>
            <a:endParaRPr lang="en-GB" sz="1700" dirty="0" smtClean="0"/>
          </a:p>
          <a:p>
            <a:pPr>
              <a:spcAft>
                <a:spcPts val="0"/>
              </a:spcAft>
            </a:pPr>
            <a:endParaRPr lang="en-GB" sz="1700" dirty="0" smtClean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199483">
            <a:off x="3410545" y="4890300"/>
            <a:ext cx="2138078" cy="93700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0341" y="1197163"/>
            <a:ext cx="837504" cy="139366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7468834" y="1133910"/>
            <a:ext cx="1712591" cy="1520165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7877038" y="927551"/>
            <a:ext cx="861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Anode Zr</a:t>
            </a:r>
            <a:endParaRPr lang="fr-FR" sz="1200" b="1" dirty="0"/>
          </a:p>
        </p:txBody>
      </p:sp>
      <p:sp>
        <p:nvSpPr>
          <p:cNvPr id="23" name="Flèche droite 22"/>
          <p:cNvSpPr/>
          <p:nvPr/>
        </p:nvSpPr>
        <p:spPr>
          <a:xfrm>
            <a:off x="7956376" y="1700808"/>
            <a:ext cx="648072" cy="193184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5076056" y="908720"/>
            <a:ext cx="2656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Cathodes : </a:t>
            </a:r>
            <a:r>
              <a:rPr lang="en-GB" sz="1200" b="1" dirty="0" err="1" smtClean="0"/>
              <a:t>Zr</a:t>
            </a:r>
            <a:r>
              <a:rPr lang="en-GB" sz="1200" b="1" dirty="0" smtClean="0"/>
              <a:t>, C or stainless steel</a:t>
            </a:r>
            <a:endParaRPr lang="en-GB" sz="1200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5796136" y="342900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Zr</a:t>
            </a:r>
            <a:r>
              <a:rPr lang="en-GB" dirty="0" smtClean="0">
                <a:solidFill>
                  <a:schemeClr val="bg1"/>
                </a:solidFill>
              </a:rPr>
              <a:t> metal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868144" y="1700808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 smtClean="0"/>
              <a:t>Dendritic aspect</a:t>
            </a:r>
            <a:endParaRPr lang="en-GB" sz="1000" i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8136636" y="2534707"/>
            <a:ext cx="9364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i="1" dirty="0" smtClean="0"/>
              <a:t>Consumption</a:t>
            </a:r>
            <a:endParaRPr lang="en-GB" sz="1000" i="1" dirty="0"/>
          </a:p>
        </p:txBody>
      </p:sp>
      <p:sp>
        <p:nvSpPr>
          <p:cNvPr id="30" name="Titre 1"/>
          <p:cNvSpPr>
            <a:spLocks noGrp="1"/>
          </p:cNvSpPr>
          <p:nvPr>
            <p:ph type="title"/>
          </p:nvPr>
        </p:nvSpPr>
        <p:spPr>
          <a:xfrm>
            <a:off x="2160072" y="52752"/>
            <a:ext cx="7236464" cy="908720"/>
          </a:xfrm>
        </p:spPr>
        <p:txBody>
          <a:bodyPr/>
          <a:lstStyle/>
          <a:p>
            <a:r>
              <a:rPr lang="en-GB" dirty="0" smtClean="0"/>
              <a:t>Electrodeposition of </a:t>
            </a:r>
            <a:r>
              <a:rPr lang="en-GB" dirty="0" err="1" smtClean="0"/>
              <a:t>Zr</a:t>
            </a:r>
            <a:r>
              <a:rPr lang="en-GB" dirty="0" smtClean="0"/>
              <a:t>                2/4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882" y="980728"/>
            <a:ext cx="2090737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39455" y="1628800"/>
            <a:ext cx="2848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Deposit loss can be observed on several experiments</a:t>
            </a:r>
          </a:p>
          <a:p>
            <a:endParaRPr lang="en-GB" sz="1200" dirty="0" smtClean="0"/>
          </a:p>
          <a:p>
            <a:r>
              <a:rPr lang="en-GB" sz="1200" dirty="0" smtClean="0"/>
              <a:t>Important faradic yields reached &gt; 80%</a:t>
            </a:r>
          </a:p>
          <a:p>
            <a:r>
              <a:rPr lang="en-GB" sz="1200" dirty="0" smtClean="0"/>
              <a:t>Difficulties to estimate it </a:t>
            </a:r>
            <a:r>
              <a:rPr lang="en-GB" sz="1000" i="1" dirty="0" smtClean="0"/>
              <a:t>(salt remaining removal)</a:t>
            </a:r>
            <a:endParaRPr lang="en-GB" sz="1000" i="1" dirty="0"/>
          </a:p>
        </p:txBody>
      </p:sp>
      <p:sp>
        <p:nvSpPr>
          <p:cNvPr id="17" name="Rectangle 16"/>
          <p:cNvSpPr/>
          <p:nvPr/>
        </p:nvSpPr>
        <p:spPr>
          <a:xfrm>
            <a:off x="1331640" y="2801598"/>
            <a:ext cx="127568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11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FB9B6D-867A-40B8-ACB0-35CC9F272C9C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322" y="18130"/>
            <a:ext cx="6505845" cy="938496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 bwMode="gray">
          <a:xfrm>
            <a:off x="5292080" y="6408638"/>
            <a:ext cx="3240360" cy="40473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2800" b="0" kern="1200" cap="all" baseline="0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altLang="fr-FR" sz="1200" cap="none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2018 International </a:t>
            </a:r>
            <a:r>
              <a:rPr lang="en-US" altLang="fr-FR" sz="1200" cap="none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Pyroprocessing</a:t>
            </a:r>
            <a:r>
              <a:rPr lang="en-US" altLang="fr-FR" sz="1200" cap="none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Research </a:t>
            </a:r>
            <a:r>
              <a:rPr lang="en-US" altLang="fr-FR" sz="1200" cap="none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Conference, </a:t>
            </a:r>
            <a:r>
              <a:rPr lang="en-US" sz="1200" cap="none" dirty="0">
                <a:solidFill>
                  <a:schemeClr val="bg2">
                    <a:lumMod val="75000"/>
                  </a:schemeClr>
                </a:solidFill>
              </a:rPr>
              <a:t>October 24 - 26, 2018</a:t>
            </a:r>
            <a:endParaRPr lang="fr-FR" altLang="fr-FR" sz="1200" cap="none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92896"/>
            <a:ext cx="5836003" cy="3672408"/>
          </a:xfrm>
          <a:prstGeom prst="rect">
            <a:avLst/>
          </a:prstGeom>
          <a:noFill/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160072" y="52752"/>
            <a:ext cx="7236464" cy="908720"/>
          </a:xfrm>
        </p:spPr>
        <p:txBody>
          <a:bodyPr/>
          <a:lstStyle/>
          <a:p>
            <a:r>
              <a:rPr lang="en-GB" dirty="0" smtClean="0"/>
              <a:t>Electrodeposition of </a:t>
            </a:r>
            <a:r>
              <a:rPr lang="en-GB" dirty="0" err="1" smtClean="0"/>
              <a:t>Zr</a:t>
            </a:r>
            <a:r>
              <a:rPr lang="en-GB" dirty="0" smtClean="0"/>
              <a:t>                3/4</a:t>
            </a:r>
            <a:endParaRPr lang="en-GB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gray">
          <a:xfrm>
            <a:off x="213332" y="1066051"/>
            <a:ext cx="8463124" cy="83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70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6"/>
              </a:buBlip>
              <a:defRPr sz="16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GB" sz="1700" dirty="0" smtClean="0"/>
              <a:t>XRD analysis:</a:t>
            </a:r>
          </a:p>
          <a:p>
            <a:pPr>
              <a:spcAft>
                <a:spcPts val="0"/>
              </a:spcAft>
            </a:pPr>
            <a:endParaRPr lang="en-GB" sz="1700" dirty="0" smtClean="0"/>
          </a:p>
          <a:p>
            <a:pPr lvl="1"/>
            <a:r>
              <a:rPr lang="en-GB" sz="1400" dirty="0" smtClean="0"/>
              <a:t>Confirmation of the SEM analysis</a:t>
            </a:r>
          </a:p>
          <a:p>
            <a:pPr lvl="1"/>
            <a:r>
              <a:rPr lang="en-GB" sz="1400" dirty="0" smtClean="0"/>
              <a:t>Residual salt adhered onto the electrode</a:t>
            </a:r>
          </a:p>
          <a:p>
            <a:pPr lvl="1"/>
            <a:r>
              <a:rPr lang="en-GB" sz="1400" dirty="0" smtClean="0"/>
              <a:t>Presence of oxygen: contamination of the deposit during sample preparation</a:t>
            </a:r>
            <a:r>
              <a:rPr lang="en-GB" sz="1300" dirty="0" smtClean="0"/>
              <a:t> </a:t>
            </a:r>
            <a:r>
              <a:rPr lang="en-GB" sz="1000" i="1" dirty="0" smtClean="0"/>
              <a:t>(under air atmosphere) </a:t>
            </a:r>
          </a:p>
          <a:p>
            <a:pPr>
              <a:spcAft>
                <a:spcPts val="0"/>
              </a:spcAft>
            </a:pPr>
            <a:endParaRPr lang="en-GB" sz="1700" dirty="0" smtClean="0"/>
          </a:p>
        </p:txBody>
      </p:sp>
    </p:spTree>
    <p:extLst>
      <p:ext uri="{BB962C8B-B14F-4D97-AF65-F5344CB8AC3E}">
        <p14:creationId xmlns:p14="http://schemas.microsoft.com/office/powerpoint/2010/main" val="410365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58257" y="1898924"/>
            <a:ext cx="2638584" cy="1954243"/>
            <a:chOff x="158257" y="1898924"/>
            <a:chExt cx="2638584" cy="1954243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4106" y="1932761"/>
              <a:ext cx="2572735" cy="1920406"/>
            </a:xfrm>
            <a:prstGeom prst="rect">
              <a:avLst/>
            </a:prstGeom>
          </p:spPr>
        </p:pic>
        <p:sp>
          <p:nvSpPr>
            <p:cNvPr id="2" name="ZoneTexte 1"/>
            <p:cNvSpPr txBox="1"/>
            <p:nvPr/>
          </p:nvSpPr>
          <p:spPr>
            <a:xfrm>
              <a:off x="158257" y="1917383"/>
              <a:ext cx="33054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Zr</a:t>
              </a:r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1212050" y="1911875"/>
              <a:ext cx="29527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C</a:t>
              </a:r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1958265" y="1898924"/>
              <a:ext cx="38985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SS</a:t>
              </a:r>
            </a:p>
          </p:txBody>
        </p:sp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FB9B6D-867A-40B8-ACB0-35CC9F272C9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576000" y="1052736"/>
            <a:ext cx="6228248" cy="351287"/>
          </a:xfrm>
        </p:spPr>
        <p:txBody>
          <a:bodyPr/>
          <a:lstStyle/>
          <a:p>
            <a:r>
              <a:rPr lang="en-US" sz="1700" dirty="0"/>
              <a:t>Influence of the operating parameters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323" y="18130"/>
            <a:ext cx="5637800" cy="938496"/>
          </a:xfrm>
          <a:prstGeom prst="rect">
            <a:avLst/>
          </a:prstGeom>
        </p:spPr>
      </p:pic>
      <p:sp>
        <p:nvSpPr>
          <p:cNvPr id="27" name="Espace réservé du texte 3"/>
          <p:cNvSpPr txBox="1">
            <a:spLocks/>
          </p:cNvSpPr>
          <p:nvPr/>
        </p:nvSpPr>
        <p:spPr>
          <a:xfrm>
            <a:off x="358779" y="3933056"/>
            <a:ext cx="2520280" cy="382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 algn="ctr">
              <a:spcBef>
                <a:spcPct val="20000"/>
              </a:spcBef>
              <a:buFont typeface="Arial" pitchFamily="34" charset="0"/>
              <a:buNone/>
              <a:defRPr sz="1200" b="1" i="1">
                <a:solidFill>
                  <a:schemeClr val="bg1">
                    <a:lumMod val="50000"/>
                  </a:schemeClr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 b="1">
                <a:solidFill>
                  <a:schemeClr val="bg1">
                    <a:lumMod val="50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i="1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700" dirty="0"/>
              <a:t>Photographs of cathodes after electrolysis runs in </a:t>
            </a:r>
          </a:p>
          <a:p>
            <a:r>
              <a:rPr lang="en-US" sz="700" dirty="0" err="1"/>
              <a:t>LiF</a:t>
            </a:r>
            <a:r>
              <a:rPr lang="en-US" sz="700" dirty="0"/>
              <a:t>–</a:t>
            </a:r>
            <a:r>
              <a:rPr lang="en-US" sz="700" dirty="0" err="1"/>
              <a:t>NaF</a:t>
            </a:r>
            <a:r>
              <a:rPr lang="en-US" sz="700" dirty="0"/>
              <a:t>–ZrF</a:t>
            </a:r>
            <a:r>
              <a:rPr lang="en-US" sz="700" baseline="-25000" dirty="0"/>
              <a:t>4</a:t>
            </a:r>
            <a:r>
              <a:rPr lang="en-US" sz="700" dirty="0"/>
              <a:t> on different substrate</a:t>
            </a:r>
          </a:p>
        </p:txBody>
      </p:sp>
      <p:sp>
        <p:nvSpPr>
          <p:cNvPr id="28" name="Espace réservé du texte 3"/>
          <p:cNvSpPr txBox="1">
            <a:spLocks/>
          </p:cNvSpPr>
          <p:nvPr/>
        </p:nvSpPr>
        <p:spPr>
          <a:xfrm>
            <a:off x="3435715" y="3766540"/>
            <a:ext cx="2520280" cy="382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 algn="ctr">
              <a:spcBef>
                <a:spcPct val="20000"/>
              </a:spcBef>
              <a:buFont typeface="Arial" pitchFamily="34" charset="0"/>
              <a:buNone/>
              <a:defRPr sz="1200" b="1" i="1">
                <a:solidFill>
                  <a:schemeClr val="bg1">
                    <a:lumMod val="50000"/>
                  </a:schemeClr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 b="1">
                <a:solidFill>
                  <a:schemeClr val="bg1">
                    <a:lumMod val="50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i="1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700" dirty="0"/>
              <a:t>Photographs of cathodes after electrolysis runs in </a:t>
            </a:r>
          </a:p>
          <a:p>
            <a:r>
              <a:rPr lang="en-US" sz="700" dirty="0" err="1"/>
              <a:t>LiF</a:t>
            </a:r>
            <a:r>
              <a:rPr lang="en-US" sz="700" dirty="0"/>
              <a:t>–</a:t>
            </a:r>
            <a:r>
              <a:rPr lang="en-US" sz="700" dirty="0" err="1"/>
              <a:t>NaF</a:t>
            </a:r>
            <a:r>
              <a:rPr lang="en-US" sz="700" dirty="0"/>
              <a:t>–ZrF</a:t>
            </a:r>
            <a:r>
              <a:rPr lang="en-US" sz="700" baseline="-25000" dirty="0"/>
              <a:t>4</a:t>
            </a:r>
            <a:r>
              <a:rPr lang="en-US" sz="700" dirty="0"/>
              <a:t> at different current density</a:t>
            </a:r>
          </a:p>
        </p:txBody>
      </p:sp>
      <p:sp>
        <p:nvSpPr>
          <p:cNvPr id="30" name="Espace réservé du texte 3"/>
          <p:cNvSpPr txBox="1">
            <a:spLocks/>
          </p:cNvSpPr>
          <p:nvPr/>
        </p:nvSpPr>
        <p:spPr>
          <a:xfrm>
            <a:off x="6516216" y="3766540"/>
            <a:ext cx="2520280" cy="382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 algn="ctr">
              <a:spcBef>
                <a:spcPct val="20000"/>
              </a:spcBef>
              <a:buFont typeface="Arial" pitchFamily="34" charset="0"/>
              <a:buNone/>
              <a:defRPr sz="1200" b="1" i="1">
                <a:solidFill>
                  <a:schemeClr val="bg1">
                    <a:lumMod val="50000"/>
                  </a:schemeClr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 b="1">
                <a:solidFill>
                  <a:schemeClr val="bg1">
                    <a:lumMod val="50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i="1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700" dirty="0"/>
              <a:t>Photographs of cathodes after electrolysis runs at in </a:t>
            </a:r>
            <a:r>
              <a:rPr lang="en-US" sz="700" dirty="0" err="1"/>
              <a:t>LiF</a:t>
            </a:r>
            <a:r>
              <a:rPr lang="en-US" sz="700" dirty="0"/>
              <a:t>–</a:t>
            </a:r>
            <a:r>
              <a:rPr lang="en-US" sz="700" dirty="0" err="1"/>
              <a:t>NaF</a:t>
            </a:r>
            <a:r>
              <a:rPr lang="en-US" sz="700" dirty="0"/>
              <a:t>–ZrF</a:t>
            </a:r>
            <a:r>
              <a:rPr lang="en-US" sz="700" baseline="-25000" dirty="0"/>
              <a:t>4</a:t>
            </a:r>
            <a:r>
              <a:rPr lang="en-US" sz="700" dirty="0"/>
              <a:t> at different molality (C</a:t>
            </a:r>
            <a:r>
              <a:rPr lang="en-US" sz="700" baseline="-25000" dirty="0"/>
              <a:t>A</a:t>
            </a:r>
            <a:r>
              <a:rPr lang="en-US" sz="700" dirty="0"/>
              <a:t> &gt; C</a:t>
            </a:r>
            <a:r>
              <a:rPr lang="en-US" sz="700" baseline="-25000" dirty="0"/>
              <a:t>B</a:t>
            </a:r>
            <a:r>
              <a:rPr lang="en-US" sz="700" dirty="0"/>
              <a:t>)</a:t>
            </a:r>
          </a:p>
        </p:txBody>
      </p:sp>
      <p:sp>
        <p:nvSpPr>
          <p:cNvPr id="31" name="Rectangle à coins arrondis 30"/>
          <p:cNvSpPr/>
          <p:nvPr/>
        </p:nvSpPr>
        <p:spPr>
          <a:xfrm>
            <a:off x="323527" y="1484784"/>
            <a:ext cx="2589893" cy="360040"/>
          </a:xfrm>
          <a:prstGeom prst="roundRect">
            <a:avLst/>
          </a:prstGeom>
          <a:noFill/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Substrate of cathodes</a:t>
            </a:r>
          </a:p>
        </p:txBody>
      </p:sp>
      <p:sp>
        <p:nvSpPr>
          <p:cNvPr id="32" name="Rectangle à coins arrondis 31"/>
          <p:cNvSpPr/>
          <p:nvPr/>
        </p:nvSpPr>
        <p:spPr>
          <a:xfrm>
            <a:off x="3419872" y="1487791"/>
            <a:ext cx="2520280" cy="360040"/>
          </a:xfrm>
          <a:prstGeom prst="roundRect">
            <a:avLst/>
          </a:prstGeom>
          <a:noFill/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Current density</a:t>
            </a:r>
          </a:p>
        </p:txBody>
      </p:sp>
      <p:sp>
        <p:nvSpPr>
          <p:cNvPr id="33" name="Rectangle à coins arrondis 32"/>
          <p:cNvSpPr/>
          <p:nvPr/>
        </p:nvSpPr>
        <p:spPr>
          <a:xfrm>
            <a:off x="6444208" y="1487791"/>
            <a:ext cx="2627784" cy="360040"/>
          </a:xfrm>
          <a:prstGeom prst="roundRect">
            <a:avLst/>
          </a:prstGeom>
          <a:noFill/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ZrF</a:t>
            </a:r>
            <a:r>
              <a:rPr lang="en-US" sz="1400" baseline="-25000" dirty="0">
                <a:solidFill>
                  <a:schemeClr val="tx1"/>
                </a:solidFill>
              </a:rPr>
              <a:t>4</a:t>
            </a:r>
            <a:r>
              <a:rPr lang="en-US" sz="1400" dirty="0">
                <a:solidFill>
                  <a:schemeClr val="tx1"/>
                </a:solidFill>
              </a:rPr>
              <a:t> concentration</a:t>
            </a:r>
          </a:p>
        </p:txBody>
      </p:sp>
      <p:sp>
        <p:nvSpPr>
          <p:cNvPr id="34" name="Flèche vers le bas 33"/>
          <p:cNvSpPr>
            <a:spLocks/>
          </p:cNvSpPr>
          <p:nvPr/>
        </p:nvSpPr>
        <p:spPr bwMode="auto">
          <a:xfrm>
            <a:off x="1510474" y="4341276"/>
            <a:ext cx="216000" cy="216000"/>
          </a:xfrm>
          <a:prstGeom prst="downArrow">
            <a:avLst/>
          </a:prstGeom>
          <a:solidFill>
            <a:srgbClr val="2DC8FF"/>
          </a:solidFill>
          <a:ln w="9525" cap="flat" cmpd="sng" algn="ctr">
            <a:solidFill>
              <a:srgbClr val="2DC8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3497263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>
              <a:ln>
                <a:noFill/>
              </a:ln>
              <a:solidFill>
                <a:srgbClr val="E52E81"/>
              </a:solidFill>
              <a:effectLst/>
              <a:uLnTx/>
              <a:uFillTx/>
            </a:endParaRPr>
          </a:p>
        </p:txBody>
      </p:sp>
      <p:sp>
        <p:nvSpPr>
          <p:cNvPr id="35" name="Flèche vers le bas 34"/>
          <p:cNvSpPr>
            <a:spLocks/>
          </p:cNvSpPr>
          <p:nvPr/>
        </p:nvSpPr>
        <p:spPr bwMode="auto">
          <a:xfrm>
            <a:off x="7650100" y="4077096"/>
            <a:ext cx="216000" cy="216000"/>
          </a:xfrm>
          <a:prstGeom prst="downArrow">
            <a:avLst/>
          </a:prstGeom>
          <a:solidFill>
            <a:srgbClr val="2DC8FF"/>
          </a:solidFill>
          <a:ln w="9525" cap="flat" cmpd="sng" algn="ctr">
            <a:solidFill>
              <a:srgbClr val="2DC8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3497263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>
              <a:ln>
                <a:noFill/>
              </a:ln>
              <a:solidFill>
                <a:srgbClr val="E52E81"/>
              </a:solidFill>
              <a:effectLst/>
              <a:uLnTx/>
              <a:uFillTx/>
            </a:endParaRPr>
          </a:p>
        </p:txBody>
      </p:sp>
      <p:sp>
        <p:nvSpPr>
          <p:cNvPr id="36" name="Flèche vers le bas 35"/>
          <p:cNvSpPr>
            <a:spLocks/>
          </p:cNvSpPr>
          <p:nvPr/>
        </p:nvSpPr>
        <p:spPr bwMode="auto">
          <a:xfrm>
            <a:off x="4529493" y="4136288"/>
            <a:ext cx="216000" cy="216000"/>
          </a:xfrm>
          <a:prstGeom prst="downArrow">
            <a:avLst/>
          </a:prstGeom>
          <a:solidFill>
            <a:srgbClr val="2DC8FF"/>
          </a:solidFill>
          <a:ln w="9525" cap="flat" cmpd="sng" algn="ctr">
            <a:solidFill>
              <a:srgbClr val="2DC8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3497263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>
              <a:ln>
                <a:noFill/>
              </a:ln>
              <a:solidFill>
                <a:srgbClr val="E52E81"/>
              </a:solidFill>
              <a:effectLst/>
              <a:uLnTx/>
              <a:uFillTx/>
            </a:endParaRPr>
          </a:p>
        </p:txBody>
      </p:sp>
      <p:sp>
        <p:nvSpPr>
          <p:cNvPr id="37" name="Rectangle à coins arrondis 36"/>
          <p:cNvSpPr/>
          <p:nvPr/>
        </p:nvSpPr>
        <p:spPr>
          <a:xfrm>
            <a:off x="323527" y="4631045"/>
            <a:ext cx="2589893" cy="765392"/>
          </a:xfrm>
          <a:prstGeom prst="roundRect">
            <a:avLst/>
          </a:prstGeom>
          <a:noFill/>
          <a:ln w="12700">
            <a:solidFill>
              <a:srgbClr val="2D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Dense, compact and adherent deposit on Zr and C cathodes </a:t>
            </a:r>
          </a:p>
        </p:txBody>
      </p:sp>
      <p:sp>
        <p:nvSpPr>
          <p:cNvPr id="38" name="Rectangle à coins arrondis 37"/>
          <p:cNvSpPr/>
          <p:nvPr/>
        </p:nvSpPr>
        <p:spPr>
          <a:xfrm>
            <a:off x="3435715" y="4446054"/>
            <a:ext cx="2520280" cy="511422"/>
          </a:xfrm>
          <a:prstGeom prst="roundRect">
            <a:avLst/>
          </a:prstGeom>
          <a:noFill/>
          <a:ln w="12700">
            <a:solidFill>
              <a:srgbClr val="2D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Strong effect of current density on the regularity</a:t>
            </a:r>
          </a:p>
        </p:txBody>
      </p:sp>
      <p:sp>
        <p:nvSpPr>
          <p:cNvPr id="39" name="Flèche vers le bas 38"/>
          <p:cNvSpPr>
            <a:spLocks/>
          </p:cNvSpPr>
          <p:nvPr/>
        </p:nvSpPr>
        <p:spPr bwMode="auto">
          <a:xfrm>
            <a:off x="1510474" y="5454234"/>
            <a:ext cx="216000" cy="2160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3497263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>
              <a:ln>
                <a:noFill/>
              </a:ln>
              <a:solidFill>
                <a:srgbClr val="E52E81"/>
              </a:solidFill>
              <a:effectLst/>
              <a:uLnTx/>
              <a:uFillTx/>
            </a:endParaRPr>
          </a:p>
        </p:txBody>
      </p:sp>
      <p:sp>
        <p:nvSpPr>
          <p:cNvPr id="40" name="Rectangle à coins arrondis 39"/>
          <p:cNvSpPr/>
          <p:nvPr/>
        </p:nvSpPr>
        <p:spPr>
          <a:xfrm>
            <a:off x="323527" y="5728031"/>
            <a:ext cx="2589893" cy="509281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Selection of the cathode material</a:t>
            </a:r>
          </a:p>
        </p:txBody>
      </p:sp>
      <p:sp>
        <p:nvSpPr>
          <p:cNvPr id="41" name="Flèche vers le bas 40"/>
          <p:cNvSpPr>
            <a:spLocks/>
          </p:cNvSpPr>
          <p:nvPr/>
        </p:nvSpPr>
        <p:spPr bwMode="auto">
          <a:xfrm>
            <a:off x="4529493" y="5009940"/>
            <a:ext cx="216000" cy="2160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3497263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>
              <a:ln>
                <a:noFill/>
              </a:ln>
              <a:solidFill>
                <a:srgbClr val="E52E81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à coins arrondis 41"/>
              <p:cNvSpPr/>
              <p:nvPr/>
            </p:nvSpPr>
            <p:spPr>
              <a:xfrm>
                <a:off x="3435715" y="5301208"/>
                <a:ext cx="2520280" cy="548076"/>
              </a:xfrm>
              <a:prstGeom prst="round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↑ current density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↑ nuclei formed</a:t>
                </a:r>
              </a:p>
            </p:txBody>
          </p:sp>
        </mc:Choice>
        <mc:Fallback xmlns="">
          <p:sp>
            <p:nvSpPr>
              <p:cNvPr id="42" name="Rectangle à coins arrondis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715" y="5301208"/>
                <a:ext cx="2520280" cy="548076"/>
              </a:xfrm>
              <a:prstGeom prst="roundRect">
                <a:avLst/>
              </a:prstGeom>
              <a:blipFill>
                <a:blip r:embed="rId6"/>
                <a:stretch>
                  <a:fillRect b="-7609"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à coins arrondis 42"/>
          <p:cNvSpPr/>
          <p:nvPr/>
        </p:nvSpPr>
        <p:spPr>
          <a:xfrm>
            <a:off x="6446658" y="4381905"/>
            <a:ext cx="2627784" cy="511422"/>
          </a:xfrm>
          <a:prstGeom prst="roundRect">
            <a:avLst/>
          </a:prstGeom>
          <a:noFill/>
          <a:ln w="12700">
            <a:solidFill>
              <a:srgbClr val="2D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Moderate influence of concentration on the regularity</a:t>
            </a:r>
          </a:p>
        </p:txBody>
      </p:sp>
      <p:sp>
        <p:nvSpPr>
          <p:cNvPr id="44" name="Flèche vers le bas 43"/>
          <p:cNvSpPr>
            <a:spLocks/>
          </p:cNvSpPr>
          <p:nvPr/>
        </p:nvSpPr>
        <p:spPr bwMode="auto">
          <a:xfrm>
            <a:off x="7657940" y="4950724"/>
            <a:ext cx="216000" cy="2160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3497263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>
              <a:ln>
                <a:noFill/>
              </a:ln>
              <a:solidFill>
                <a:srgbClr val="E52E81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à coins arrondis 44"/>
              <p:cNvSpPr/>
              <p:nvPr/>
            </p:nvSpPr>
            <p:spPr>
              <a:xfrm>
                <a:off x="6444208" y="5257188"/>
                <a:ext cx="2627784" cy="548076"/>
              </a:xfrm>
              <a:prstGeom prst="round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↑ concentration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↑ nuclei formed</a:t>
                </a:r>
              </a:p>
            </p:txBody>
          </p:sp>
        </mc:Choice>
        <mc:Fallback xmlns="">
          <p:sp>
            <p:nvSpPr>
              <p:cNvPr id="45" name="Rectangle à coins arrondis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5257188"/>
                <a:ext cx="2627784" cy="548076"/>
              </a:xfrm>
              <a:prstGeom prst="roundRect">
                <a:avLst/>
              </a:prstGeom>
              <a:blipFill>
                <a:blip r:embed="rId7"/>
                <a:stretch>
                  <a:fillRect b="-7609"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à coins arrondis 45"/>
          <p:cNvSpPr/>
          <p:nvPr/>
        </p:nvSpPr>
        <p:spPr>
          <a:xfrm>
            <a:off x="3435714" y="5949280"/>
            <a:ext cx="5636277" cy="333554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In </a:t>
            </a:r>
            <a:r>
              <a:rPr lang="en-US" sz="1400" b="1" dirty="0" smtClean="0">
                <a:solidFill>
                  <a:schemeClr val="tx1"/>
                </a:solidFill>
              </a:rPr>
              <a:t>good agreement </a:t>
            </a:r>
            <a:r>
              <a:rPr lang="en-US" sz="1400" b="1" dirty="0">
                <a:solidFill>
                  <a:schemeClr val="tx1"/>
                </a:solidFill>
              </a:rPr>
              <a:t>with the </a:t>
            </a:r>
            <a:r>
              <a:rPr lang="en-US" sz="1400" b="1" dirty="0" err="1">
                <a:solidFill>
                  <a:schemeClr val="tx1"/>
                </a:solidFill>
              </a:rPr>
              <a:t>Zr</a:t>
            </a:r>
            <a:r>
              <a:rPr lang="en-US" sz="1400" b="1" dirty="0">
                <a:solidFill>
                  <a:schemeClr val="tx1"/>
                </a:solidFill>
              </a:rPr>
              <a:t> nucleation study</a:t>
            </a:r>
          </a:p>
        </p:txBody>
      </p:sp>
      <p:cxnSp>
        <p:nvCxnSpPr>
          <p:cNvPr id="47" name="Connecteur droit avec flèche 46"/>
          <p:cNvCxnSpPr>
            <a:stCxn id="49" idx="1"/>
          </p:cNvCxnSpPr>
          <p:nvPr/>
        </p:nvCxnSpPr>
        <p:spPr>
          <a:xfrm flipH="1">
            <a:off x="2365806" y="3007954"/>
            <a:ext cx="374786" cy="39548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2740592" y="2800205"/>
            <a:ext cx="8232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Deposit </a:t>
            </a:r>
            <a:r>
              <a:rPr lang="en-US" sz="1050" dirty="0" smtClean="0"/>
              <a:t>loss</a:t>
            </a:r>
            <a:endParaRPr lang="en-US" sz="105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0094" y="1952947"/>
            <a:ext cx="2359356" cy="179847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2301" y="1988540"/>
            <a:ext cx="2158171" cy="1755800"/>
          </a:xfrm>
          <a:prstGeom prst="rect">
            <a:avLst/>
          </a:prstGeom>
        </p:spPr>
      </p:pic>
      <p:sp>
        <p:nvSpPr>
          <p:cNvPr id="51" name="Titre 1"/>
          <p:cNvSpPr txBox="1">
            <a:spLocks/>
          </p:cNvSpPr>
          <p:nvPr/>
        </p:nvSpPr>
        <p:spPr bwMode="gray">
          <a:xfrm>
            <a:off x="5292080" y="6408638"/>
            <a:ext cx="3240360" cy="40473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2800" b="0" kern="1200" cap="all" baseline="0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altLang="fr-FR" sz="1200" cap="none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2018 International </a:t>
            </a:r>
            <a:r>
              <a:rPr lang="en-US" altLang="fr-FR" sz="1200" cap="none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Pyroprocessing</a:t>
            </a:r>
            <a:r>
              <a:rPr lang="en-US" altLang="fr-FR" sz="1200" cap="none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Research </a:t>
            </a:r>
            <a:r>
              <a:rPr lang="en-US" altLang="fr-FR" sz="1200" cap="none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Conference, </a:t>
            </a:r>
            <a:r>
              <a:rPr lang="en-US" sz="1200" cap="none" dirty="0">
                <a:solidFill>
                  <a:schemeClr val="bg2">
                    <a:lumMod val="75000"/>
                  </a:schemeClr>
                </a:solidFill>
              </a:rPr>
              <a:t>October 24 - 26, 2018</a:t>
            </a:r>
            <a:endParaRPr lang="fr-FR" altLang="fr-FR" sz="1200" cap="none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itre 1"/>
          <p:cNvSpPr>
            <a:spLocks noGrp="1"/>
          </p:cNvSpPr>
          <p:nvPr>
            <p:ph type="title"/>
          </p:nvPr>
        </p:nvSpPr>
        <p:spPr>
          <a:xfrm>
            <a:off x="2160072" y="52752"/>
            <a:ext cx="7236464" cy="908720"/>
          </a:xfrm>
        </p:spPr>
        <p:txBody>
          <a:bodyPr/>
          <a:lstStyle/>
          <a:p>
            <a:r>
              <a:rPr lang="en-GB" dirty="0" smtClean="0"/>
              <a:t>Electrodeposition of </a:t>
            </a:r>
            <a:r>
              <a:rPr lang="en-GB" dirty="0" err="1" smtClean="0"/>
              <a:t>Zr</a:t>
            </a:r>
            <a:r>
              <a:rPr lang="en-GB" dirty="0" smtClean="0"/>
              <a:t>                4/4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806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FB9B6D-867A-40B8-ACB0-35CC9F272C9C}" type="slidenum">
              <a:rPr lang="fr-FR" smtClean="0"/>
              <a:pPr/>
              <a:t>14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576000" y="1193150"/>
                <a:ext cx="8388488" cy="4972153"/>
              </a:xfrm>
            </p:spPr>
            <p:txBody>
              <a:bodyPr/>
              <a:lstStyle/>
              <a:p>
                <a:pPr marL="0" indent="0" algn="ctr">
                  <a:spcAft>
                    <a:spcPts val="0"/>
                  </a:spcAft>
                  <a:buNone/>
                </a:pPr>
                <a:endParaRPr lang="en-US" sz="600" dirty="0"/>
              </a:p>
              <a:p>
                <a:pPr lvl="1">
                  <a:lnSpc>
                    <a:spcPts val="1500"/>
                  </a:lnSpc>
                  <a:spcAft>
                    <a:spcPts val="600"/>
                  </a:spcAft>
                </a:pPr>
                <a:r>
                  <a:rPr lang="en-US" dirty="0"/>
                  <a:t>Electrochemical behavior in fluoride salts</a:t>
                </a:r>
              </a:p>
              <a:p>
                <a:pPr marL="809625" lvl="3" indent="-271463">
                  <a:lnSpc>
                    <a:spcPts val="1500"/>
                  </a:lnSpc>
                  <a:spcAft>
                    <a:spcPts val="600"/>
                  </a:spcAft>
                </a:pPr>
                <a:r>
                  <a:rPr lang="en-US" sz="1400" i="1" dirty="0" err="1"/>
                  <a:t>Zr</a:t>
                </a:r>
                <a:r>
                  <a:rPr lang="en-US" sz="1400" i="1" dirty="0"/>
                  <a:t>(IV) reduction in one step</a:t>
                </a:r>
              </a:p>
              <a:p>
                <a:pPr marL="661987" lvl="4" indent="0">
                  <a:lnSpc>
                    <a:spcPts val="1500"/>
                  </a:lnSpc>
                  <a:spcAft>
                    <a:spcPts val="600"/>
                  </a:spcAft>
                  <a:buNone/>
                </a:pPr>
                <a:r>
                  <a:rPr lang="en-US" sz="1300" i="1" dirty="0"/>
                  <a:t>		</a:t>
                </a:r>
                <a14:m>
                  <m:oMath xmlns:m="http://schemas.openxmlformats.org/officeDocument/2006/math">
                    <m:r>
                      <a:rPr lang="fr-FR" sz="1300" b="1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𝐙𝐫</m:t>
                    </m:r>
                    <m:d>
                      <m:dPr>
                        <m:ctrlPr>
                          <a:rPr lang="fr-FR" sz="1300" b="1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𝐈</m:t>
                        </m:r>
                        <m:r>
                          <a:rPr lang="fr-FR" sz="1300" b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𝐕</m:t>
                        </m:r>
                      </m:e>
                    </m:d>
                    <m:r>
                      <a:rPr lang="fr-FR" sz="13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sz="1300" b="1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300" b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fr-FR" sz="1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fr-FR" sz="13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sz="13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fr-FR" sz="1300" b="1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𝐙𝐫</m:t>
                    </m:r>
                  </m:oMath>
                </a14:m>
                <a:endParaRPr lang="en-US" sz="1300" i="1" dirty="0"/>
              </a:p>
              <a:p>
                <a:pPr marL="809625" lvl="3" indent="-271463">
                  <a:lnSpc>
                    <a:spcPts val="1500"/>
                  </a:lnSpc>
                  <a:spcAft>
                    <a:spcPts val="1800"/>
                  </a:spcAft>
                </a:pPr>
                <a:r>
                  <a:rPr lang="en-US" sz="1400" i="1" dirty="0"/>
                  <a:t>Reduction is limited by diffusion of </a:t>
                </a:r>
                <a:r>
                  <a:rPr lang="en-US" sz="1400" i="1" dirty="0" err="1"/>
                  <a:t>Zr</a:t>
                </a:r>
                <a:r>
                  <a:rPr lang="en-US" sz="1400" i="1" dirty="0"/>
                  <a:t>(IV) ions </a:t>
                </a:r>
                <a:r>
                  <a:rPr lang="en-US" sz="1200" i="1" dirty="0">
                    <a:solidFill>
                      <a:srgbClr val="666666"/>
                    </a:solidFill>
                  </a:rPr>
                  <a:t>→ Arrhenius type law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200" i="1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fr-FR" sz="1200" i="1" dirty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1200" dirty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fr-FR" sz="1200" dirty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</m:func>
                      </m:e>
                      <m:sub>
                        <m:r>
                          <m:rPr>
                            <m:sty m:val="p"/>
                          </m:rPr>
                          <a:rPr lang="fr-FR" sz="12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Zr</m:t>
                        </m:r>
                        <m:d>
                          <m:dPr>
                            <m:ctrlPr>
                              <a:rPr lang="fr-FR" sz="1200" i="1" dirty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1200" dirty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IV</m:t>
                            </m:r>
                          </m:e>
                        </m:d>
                      </m:sub>
                    </m:sSub>
                    <m:r>
                      <a:rPr lang="fr-F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=−7.77−</m:t>
                    </m:r>
                    <m:f>
                      <m:fPr>
                        <m:ctrlPr>
                          <a:rPr lang="fr-FR" sz="1200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12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3649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12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den>
                    </m:f>
                  </m:oMath>
                </a14:m>
                <a:endParaRPr lang="en-US" sz="1200" i="1" dirty="0">
                  <a:solidFill>
                    <a:srgbClr val="666666"/>
                  </a:solidFill>
                </a:endParaRPr>
              </a:p>
              <a:p>
                <a:pPr lvl="1">
                  <a:lnSpc>
                    <a:spcPts val="1500"/>
                  </a:lnSpc>
                  <a:spcAft>
                    <a:spcPts val="600"/>
                  </a:spcAft>
                </a:pPr>
                <a:r>
                  <a:rPr lang="en-US" dirty="0"/>
                  <a:t>Electrocrystallisation process</a:t>
                </a:r>
              </a:p>
              <a:p>
                <a:pPr marL="809625" lvl="3" indent="-271463">
                  <a:lnSpc>
                    <a:spcPts val="1500"/>
                  </a:lnSpc>
                  <a:spcAft>
                    <a:spcPts val="600"/>
                  </a:spcAft>
                </a:pPr>
                <a:r>
                  <a:rPr lang="en-US" sz="1400" i="1" dirty="0"/>
                  <a:t>Progressive nucleation mode</a:t>
                </a:r>
                <a:endParaRPr lang="en-US" sz="1400" i="1" dirty="0">
                  <a:solidFill>
                    <a:srgbClr val="666666"/>
                  </a:solidFill>
                </a:endParaRPr>
              </a:p>
              <a:p>
                <a:pPr marL="809625" lvl="3" indent="-271463">
                  <a:lnSpc>
                    <a:spcPts val="1500"/>
                  </a:lnSpc>
                  <a:spcAft>
                    <a:spcPts val="600"/>
                  </a:spcAft>
                </a:pPr>
                <a:r>
                  <a:rPr lang="en-US" sz="1400" i="1" dirty="0"/>
                  <a:t>Cristal growth</a:t>
                </a:r>
              </a:p>
              <a:p>
                <a:pPr marL="985838" lvl="4">
                  <a:lnSpc>
                    <a:spcPts val="1500"/>
                  </a:lnSpc>
                  <a:spcAft>
                    <a:spcPts val="600"/>
                  </a:spcAft>
                </a:pPr>
                <a:r>
                  <a:rPr lang="en-US" sz="1200" i="1" dirty="0"/>
                  <a:t>in the three dimensions</a:t>
                </a:r>
              </a:p>
              <a:p>
                <a:pPr marL="985838" lvl="4">
                  <a:lnSpc>
                    <a:spcPts val="1500"/>
                  </a:lnSpc>
                  <a:spcAft>
                    <a:spcPts val="1800"/>
                  </a:spcAft>
                </a:pPr>
                <a:r>
                  <a:rPr lang="en-US" sz="1200" i="1" dirty="0"/>
                  <a:t>limited by the diffusion of </a:t>
                </a:r>
                <a:r>
                  <a:rPr lang="en-US" sz="1200" i="1" dirty="0" err="1"/>
                  <a:t>Zr</a:t>
                </a:r>
                <a:r>
                  <a:rPr lang="en-US" sz="1200" i="1" dirty="0"/>
                  <a:t>(IV) </a:t>
                </a:r>
                <a:r>
                  <a:rPr lang="en-US" sz="1200" i="1" dirty="0" smtClean="0"/>
                  <a:t>ions</a:t>
                </a:r>
                <a:endParaRPr lang="en-US" sz="1200" i="1" dirty="0"/>
              </a:p>
              <a:p>
                <a:pPr lvl="1">
                  <a:lnSpc>
                    <a:spcPts val="1500"/>
                  </a:lnSpc>
                  <a:spcAft>
                    <a:spcPts val="600"/>
                  </a:spcAft>
                </a:pPr>
                <a:r>
                  <a:rPr lang="en-US" dirty="0"/>
                  <a:t>Electrodeposition</a:t>
                </a:r>
              </a:p>
              <a:p>
                <a:pPr marL="809625" lvl="3" indent="-271463">
                  <a:lnSpc>
                    <a:spcPts val="1500"/>
                  </a:lnSpc>
                  <a:spcAft>
                    <a:spcPts val="1200"/>
                  </a:spcAft>
                </a:pPr>
                <a:r>
                  <a:rPr lang="en-US" sz="1400" i="1" dirty="0"/>
                  <a:t>Observations are in agreement with the </a:t>
                </a:r>
                <a:r>
                  <a:rPr lang="en-US" sz="1400" i="1" dirty="0" err="1"/>
                  <a:t>Zr</a:t>
                </a:r>
                <a:r>
                  <a:rPr lang="en-US" sz="1400" i="1" dirty="0"/>
                  <a:t> nucleation study </a:t>
                </a:r>
              </a:p>
              <a:p>
                <a:pPr marL="538162" lvl="3" indent="0">
                  <a:lnSpc>
                    <a:spcPts val="1500"/>
                  </a:lnSpc>
                  <a:spcAft>
                    <a:spcPts val="1200"/>
                  </a:spcAft>
                  <a:buNone/>
                  <a:tabLst>
                    <a:tab pos="1258888" algn="l"/>
                  </a:tabLst>
                </a:pPr>
                <a:r>
                  <a:rPr lang="en-US" sz="1300" i="1" dirty="0">
                    <a:solidFill>
                      <a:srgbClr val="666666"/>
                    </a:solidFill>
                  </a:rPr>
                  <a:t>	</a:t>
                </a:r>
                <a:r>
                  <a:rPr lang="en-US" sz="1200" i="1" dirty="0">
                    <a:solidFill>
                      <a:srgbClr val="666666"/>
                    </a:solidFill>
                  </a:rPr>
                  <a:t>→ ↑current density or ↑ concentration ⇒ ↑ nuclei </a:t>
                </a:r>
                <a:r>
                  <a:rPr lang="en-US" sz="1200" i="1" dirty="0" smtClean="0">
                    <a:solidFill>
                      <a:srgbClr val="666666"/>
                    </a:solidFill>
                  </a:rPr>
                  <a:t>formed</a:t>
                </a:r>
              </a:p>
              <a:p>
                <a:pPr marL="538162" lvl="3" indent="0">
                  <a:lnSpc>
                    <a:spcPts val="1500"/>
                  </a:lnSpc>
                  <a:spcAft>
                    <a:spcPts val="1200"/>
                  </a:spcAft>
                  <a:buNone/>
                  <a:tabLst>
                    <a:tab pos="1258888" algn="l"/>
                  </a:tabLst>
                </a:pPr>
                <a:endParaRPr lang="en-US" sz="1200" i="1" dirty="0">
                  <a:solidFill>
                    <a:srgbClr val="666666"/>
                  </a:solidFill>
                </a:endParaRPr>
              </a:p>
              <a:p>
                <a:pPr lvl="1">
                  <a:lnSpc>
                    <a:spcPts val="1500"/>
                  </a:lnSpc>
                  <a:spcAft>
                    <a:spcPts val="600"/>
                  </a:spcAft>
                </a:pPr>
                <a:r>
                  <a:rPr lang="en-US" dirty="0"/>
                  <a:t>Next step</a:t>
                </a:r>
              </a:p>
              <a:p>
                <a:pPr marL="809625" lvl="3" indent="-271463">
                  <a:lnSpc>
                    <a:spcPts val="1500"/>
                  </a:lnSpc>
                  <a:spcAft>
                    <a:spcPts val="600"/>
                  </a:spcAft>
                </a:pPr>
                <a:r>
                  <a:rPr lang="en-US" sz="1400" i="1" dirty="0"/>
                  <a:t>Tests with </a:t>
                </a:r>
                <a:r>
                  <a:rPr lang="en-US" sz="1400" i="1" dirty="0" smtClean="0"/>
                  <a:t>non irradiated </a:t>
                </a:r>
                <a:r>
                  <a:rPr lang="en-US" sz="1400" i="1" dirty="0" err="1" smtClean="0"/>
                  <a:t>Zircaloy</a:t>
                </a:r>
                <a:endParaRPr lang="en-US" sz="1400" i="1" dirty="0"/>
              </a:p>
              <a:p>
                <a:pPr marL="871538" lvl="4" indent="0">
                  <a:lnSpc>
                    <a:spcPts val="1500"/>
                  </a:lnSpc>
                  <a:buNone/>
                </a:pPr>
                <a:endParaRPr lang="en-US" sz="1200" i="1" dirty="0"/>
              </a:p>
              <a:p>
                <a:pPr marL="871538" lvl="4" indent="0">
                  <a:lnSpc>
                    <a:spcPts val="1500"/>
                  </a:lnSpc>
                  <a:buNone/>
                </a:pPr>
                <a:endParaRPr lang="en-US" sz="1200" i="1" dirty="0"/>
              </a:p>
            </p:txBody>
          </p:sp>
        </mc:Choice>
        <mc:Fallback xmlns="">
          <p:sp>
            <p:nvSpPr>
              <p:cNvPr id="6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000" y="1193150"/>
                <a:ext cx="8388488" cy="4972153"/>
              </a:xfrm>
              <a:blipFill rotWithShape="1">
                <a:blip r:embed="rId3"/>
                <a:stretch>
                  <a:fillRect t="-13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322" y="18130"/>
            <a:ext cx="6505845" cy="938496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2105902" y="103155"/>
            <a:ext cx="6139220" cy="711952"/>
          </a:xfrm>
        </p:spPr>
        <p:txBody>
          <a:bodyPr/>
          <a:lstStyle/>
          <a:p>
            <a:pPr algn="ctr"/>
            <a:r>
              <a:rPr lang="fr-FR" cap="none" dirty="0"/>
              <a:t>Conclusions and prospects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 bwMode="gray">
          <a:xfrm>
            <a:off x="5292080" y="6408638"/>
            <a:ext cx="3240360" cy="40473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2800" b="0" kern="1200" cap="all" baseline="0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altLang="fr-FR" sz="1200" cap="none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2018 International </a:t>
            </a:r>
            <a:r>
              <a:rPr lang="en-US" altLang="fr-FR" sz="1200" cap="none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Pyroprocessing</a:t>
            </a:r>
            <a:r>
              <a:rPr lang="en-US" altLang="fr-FR" sz="1200" cap="none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Research </a:t>
            </a:r>
            <a:r>
              <a:rPr lang="en-US" altLang="fr-FR" sz="1200" cap="none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Conference, </a:t>
            </a:r>
            <a:r>
              <a:rPr lang="en-US" sz="1200" cap="none" dirty="0">
                <a:solidFill>
                  <a:schemeClr val="bg2">
                    <a:lumMod val="75000"/>
                  </a:schemeClr>
                </a:solidFill>
              </a:rPr>
              <a:t>October 24 - 26, 2018</a:t>
            </a:r>
            <a:endParaRPr lang="fr-FR" altLang="fr-FR" sz="1200" cap="none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57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  <p:sp>
        <p:nvSpPr>
          <p:cNvPr id="8" name="Espace réservé du contenu 6"/>
          <p:cNvSpPr>
            <a:spLocks noGrp="1"/>
          </p:cNvSpPr>
          <p:nvPr>
            <p:ph idx="1"/>
          </p:nvPr>
        </p:nvSpPr>
        <p:spPr>
          <a:xfrm>
            <a:off x="3540125" y="5799138"/>
            <a:ext cx="3552825" cy="942975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fr-FR" altLang="fr-FR" dirty="0" smtClean="0"/>
              <a:t>Commissariat à l’énergie atomique et aux énergies alternatives</a:t>
            </a:r>
          </a:p>
          <a:p>
            <a:pPr eaLnBrk="1" hangingPunct="1">
              <a:spcAft>
                <a:spcPct val="0"/>
              </a:spcAft>
            </a:pPr>
            <a:r>
              <a:rPr lang="fr-FR" altLang="fr-FR" dirty="0" smtClean="0"/>
              <a:t>Centre de Marcoule</a:t>
            </a:r>
            <a:r>
              <a:rPr lang="fr-FR" altLang="fr-FR" sz="900" b="1" dirty="0" smtClean="0"/>
              <a:t> </a:t>
            </a:r>
            <a:r>
              <a:rPr lang="fr-FR" altLang="fr-FR" sz="900" b="1" dirty="0" smtClean="0">
                <a:solidFill>
                  <a:schemeClr val="bg2"/>
                </a:solidFill>
              </a:rPr>
              <a:t>| </a:t>
            </a:r>
            <a:r>
              <a:rPr lang="fr-FR" altLang="fr-FR" dirty="0" smtClean="0"/>
              <a:t>30207 Bagnols sur Cèze</a:t>
            </a:r>
          </a:p>
          <a:p>
            <a:pPr eaLnBrk="1" hangingPunct="1">
              <a:spcAft>
                <a:spcPct val="0"/>
              </a:spcAft>
            </a:pPr>
            <a:r>
              <a:rPr lang="fr-FR" altLang="fr-FR" dirty="0" smtClean="0"/>
              <a:t>T. +33 (0)4 66 79 62 </a:t>
            </a:r>
            <a:r>
              <a:rPr lang="fr-FR" altLang="fr-FR" dirty="0"/>
              <a:t>5</a:t>
            </a:r>
            <a:r>
              <a:rPr lang="fr-FR" altLang="fr-FR" dirty="0" smtClean="0"/>
              <a:t>1 </a:t>
            </a:r>
            <a:r>
              <a:rPr lang="fr-FR" altLang="fr-FR" sz="900" b="1" dirty="0" smtClean="0">
                <a:solidFill>
                  <a:schemeClr val="bg2"/>
                </a:solidFill>
              </a:rPr>
              <a:t>|</a:t>
            </a:r>
            <a:r>
              <a:rPr lang="fr-FR" altLang="fr-FR" dirty="0" smtClean="0"/>
              <a:t> F. +33 (0)4 66 79 65 67</a:t>
            </a:r>
          </a:p>
          <a:p>
            <a:pPr lvl="1" eaLnBrk="1" hangingPunct="1">
              <a:buFontTx/>
              <a:buNone/>
            </a:pPr>
            <a:r>
              <a:rPr lang="fr-FR" altLang="fr-FR" sz="600" dirty="0" smtClean="0"/>
              <a:t>Etablissement public à caractère industriel et commercial </a:t>
            </a:r>
            <a:r>
              <a:rPr lang="fr-FR" altLang="fr-FR" sz="800" b="1" dirty="0" smtClean="0">
                <a:solidFill>
                  <a:schemeClr val="bg2"/>
                </a:solidFill>
              </a:rPr>
              <a:t>|</a:t>
            </a:r>
            <a:r>
              <a:rPr lang="fr-FR" altLang="fr-FR" sz="600" dirty="0" smtClean="0"/>
              <a:t> RCS Paris B 775 685 019</a:t>
            </a:r>
          </a:p>
        </p:txBody>
      </p:sp>
      <p:sp>
        <p:nvSpPr>
          <p:cNvPr id="10" name="Titre 5"/>
          <p:cNvSpPr>
            <a:spLocks noGrp="1"/>
          </p:cNvSpPr>
          <p:nvPr>
            <p:ph type="title"/>
          </p:nvPr>
        </p:nvSpPr>
        <p:spPr bwMode="auto">
          <a:xfrm>
            <a:off x="7138988" y="5799138"/>
            <a:ext cx="1897062" cy="94297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sz="800" dirty="0" smtClean="0"/>
              <a:t>DEN	</a:t>
            </a:r>
            <a:br>
              <a:rPr lang="fr-FR" altLang="fr-FR" sz="800" dirty="0" smtClean="0"/>
            </a:br>
            <a:r>
              <a:rPr lang="fr-FR" altLang="fr-FR" sz="800" dirty="0" smtClean="0"/>
              <a:t>DMRC</a:t>
            </a:r>
            <a:br>
              <a:rPr lang="fr-FR" altLang="fr-FR" sz="800" dirty="0" smtClean="0"/>
            </a:br>
            <a:r>
              <a:rPr lang="fr-FR" altLang="fr-FR" sz="800" dirty="0" smtClean="0"/>
              <a:t>SPDS</a:t>
            </a:r>
            <a:br>
              <a:rPr lang="fr-FR" altLang="fr-FR" sz="800" dirty="0" smtClean="0"/>
            </a:br>
            <a:r>
              <a:rPr lang="fr-FR" altLang="fr-FR" sz="800" dirty="0" smtClean="0"/>
              <a:t>LDPS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50825" y="762000"/>
            <a:ext cx="83502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23925" algn="ctr" eaLnBrk="0" hangingPunct="0">
              <a:spcAft>
                <a:spcPts val="400"/>
              </a:spcAft>
              <a:buFont typeface="Arial" charset="0"/>
              <a:buNone/>
              <a:defRPr/>
            </a:pPr>
            <a:endParaRPr lang="en-GB" sz="2200" dirty="0">
              <a:solidFill>
                <a:schemeClr val="tx2"/>
              </a:solidFill>
              <a:latin typeface="Arial" charset="0"/>
            </a:endParaRPr>
          </a:p>
          <a:p>
            <a:pPr marL="923925" algn="ctr" eaLnBrk="0" hangingPunct="0">
              <a:spcAft>
                <a:spcPts val="400"/>
              </a:spcAft>
              <a:buFont typeface="Arial" charset="0"/>
              <a:buNone/>
              <a:defRPr/>
            </a:pPr>
            <a:endParaRPr lang="en-GB" sz="2200" dirty="0">
              <a:solidFill>
                <a:schemeClr val="tx2"/>
              </a:solidFill>
              <a:latin typeface="Arial" charset="0"/>
            </a:endParaRPr>
          </a:p>
          <a:p>
            <a:pPr marL="923925" algn="ctr" eaLnBrk="0" hangingPunct="0">
              <a:spcAft>
                <a:spcPts val="400"/>
              </a:spcAft>
              <a:buFont typeface="Arial" charset="0"/>
              <a:buNone/>
              <a:defRPr/>
            </a:pPr>
            <a:r>
              <a:rPr lang="en-GB" sz="40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Thank you for your attention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075189" y="2708920"/>
            <a:ext cx="22704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Acknowledgments: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06633" y="3110360"/>
            <a:ext cx="324036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Pierre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CHAMELOT </a:t>
            </a:r>
            <a:r>
              <a:rPr lang="en-US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LGC Toulouse)</a:t>
            </a:r>
            <a:endParaRPr lang="en-US" sz="1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Nicolas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MASSONI </a:t>
            </a:r>
            <a:r>
              <a:rPr lang="en-US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(CEA Marcoule)</a:t>
            </a:r>
          </a:p>
          <a:p>
            <a:pPr>
              <a:spcAft>
                <a:spcPts val="300"/>
              </a:spcAft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RUDLOFF </a:t>
            </a:r>
            <a:r>
              <a:rPr lang="en-US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(CEA Marcoule</a:t>
            </a:r>
            <a:r>
              <a:rPr lang="en-US" sz="12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232" y="1194255"/>
            <a:ext cx="3853006" cy="4602879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FB9B6D-867A-40B8-ACB0-35CC9F272C9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 bwMode="gray">
          <a:xfrm>
            <a:off x="5292080" y="6408638"/>
            <a:ext cx="3240360" cy="40473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2800" b="0" kern="1200" cap="all" baseline="0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altLang="fr-FR" sz="1200" cap="none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2018 International </a:t>
            </a:r>
            <a:r>
              <a:rPr lang="en-US" altLang="fr-FR" sz="1200" cap="none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Pyroprocessing</a:t>
            </a:r>
            <a:r>
              <a:rPr lang="en-US" altLang="fr-FR" sz="1200" cap="none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Research </a:t>
            </a:r>
            <a:r>
              <a:rPr lang="en-US" altLang="fr-FR" sz="1200" cap="none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Conference, </a:t>
            </a:r>
            <a:r>
              <a:rPr lang="en-US" sz="1200" cap="none" dirty="0">
                <a:solidFill>
                  <a:schemeClr val="bg2">
                    <a:lumMod val="75000"/>
                  </a:schemeClr>
                </a:solidFill>
              </a:rPr>
              <a:t>October 24 - 26, 2018</a:t>
            </a:r>
            <a:endParaRPr lang="fr-FR" altLang="fr-FR" sz="1200" cap="none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576000" y="1052736"/>
            <a:ext cx="4932104" cy="2880320"/>
          </a:xfrm>
        </p:spPr>
        <p:txBody>
          <a:bodyPr/>
          <a:lstStyle/>
          <a:p>
            <a:r>
              <a:rPr lang="en-US" sz="1700" dirty="0"/>
              <a:t>Zircaloy</a:t>
            </a:r>
          </a:p>
          <a:p>
            <a:pPr lvl="1"/>
            <a:r>
              <a:rPr lang="en-US" sz="1400" dirty="0"/>
              <a:t>Material constituting nuclear fuel claddings</a:t>
            </a:r>
          </a:p>
          <a:p>
            <a:pPr marL="179637" lvl="1" indent="0">
              <a:lnSpc>
                <a:spcPts val="1000"/>
              </a:lnSpc>
              <a:spcAft>
                <a:spcPts val="300"/>
              </a:spcAft>
              <a:buNone/>
            </a:pPr>
            <a:endParaRPr lang="en-US" sz="800" dirty="0"/>
          </a:p>
          <a:p>
            <a:pPr marL="540000" lvl="1">
              <a:lnSpc>
                <a:spcPts val="1500"/>
              </a:lnSpc>
              <a:spcAft>
                <a:spcPts val="300"/>
              </a:spcAft>
            </a:pPr>
            <a:r>
              <a:rPr lang="en-US" sz="1400" dirty="0"/>
              <a:t>Main composition of </a:t>
            </a:r>
            <a:r>
              <a:rPr lang="en-US" sz="1400" dirty="0" smtClean="0"/>
              <a:t>Zircaloy-4</a:t>
            </a:r>
            <a:endParaRPr lang="en-US" sz="1400" dirty="0"/>
          </a:p>
          <a:p>
            <a:pPr marL="1254125" lvl="3" indent="-271463">
              <a:lnSpc>
                <a:spcPts val="1500"/>
              </a:lnSpc>
              <a:spcAft>
                <a:spcPts val="300"/>
              </a:spcAft>
            </a:pPr>
            <a:r>
              <a:rPr lang="en-US" sz="1200" i="1" dirty="0"/>
              <a:t>Non-irradiated</a:t>
            </a:r>
          </a:p>
          <a:p>
            <a:pPr marL="627062" lvl="3" indent="0">
              <a:lnSpc>
                <a:spcPts val="1500"/>
              </a:lnSpc>
              <a:spcAft>
                <a:spcPts val="300"/>
              </a:spcAft>
              <a:buNone/>
            </a:pPr>
            <a:endParaRPr lang="en-US" sz="1200" i="1" dirty="0"/>
          </a:p>
          <a:p>
            <a:pPr marL="627062" lvl="3" indent="0">
              <a:lnSpc>
                <a:spcPts val="1500"/>
              </a:lnSpc>
              <a:spcAft>
                <a:spcPts val="300"/>
              </a:spcAft>
              <a:buNone/>
            </a:pPr>
            <a:endParaRPr lang="en-US" sz="1200" i="1" dirty="0"/>
          </a:p>
          <a:p>
            <a:pPr marL="627062" lvl="3" indent="0">
              <a:lnSpc>
                <a:spcPts val="1500"/>
              </a:lnSpc>
              <a:spcAft>
                <a:spcPts val="1200"/>
              </a:spcAft>
              <a:buNone/>
            </a:pPr>
            <a:endParaRPr lang="en-US" sz="1200" i="1" dirty="0"/>
          </a:p>
          <a:p>
            <a:pPr marL="627062" lvl="3" indent="0">
              <a:lnSpc>
                <a:spcPts val="1500"/>
              </a:lnSpc>
              <a:spcAft>
                <a:spcPts val="300"/>
              </a:spcAft>
              <a:buNone/>
            </a:pPr>
            <a:endParaRPr lang="en-US" sz="1200" i="1" dirty="0"/>
          </a:p>
          <a:p>
            <a:pPr marL="982662" lvl="3" indent="0">
              <a:lnSpc>
                <a:spcPts val="1500"/>
              </a:lnSpc>
              <a:buNone/>
            </a:pPr>
            <a:endParaRPr lang="en-US" sz="1200" i="1" dirty="0" smtClean="0"/>
          </a:p>
          <a:p>
            <a:pPr marL="982662" lvl="3" indent="0">
              <a:lnSpc>
                <a:spcPts val="1500"/>
              </a:lnSpc>
              <a:buNone/>
            </a:pPr>
            <a:endParaRPr lang="en-US" sz="1200" i="1" dirty="0"/>
          </a:p>
          <a:p>
            <a:pPr marL="982662" lvl="3" indent="0">
              <a:lnSpc>
                <a:spcPts val="1500"/>
              </a:lnSpc>
              <a:buNone/>
            </a:pPr>
            <a:endParaRPr lang="en-US" sz="1200" i="1" dirty="0" smtClean="0"/>
          </a:p>
          <a:p>
            <a:pPr marL="1254125" lvl="3" indent="-271463">
              <a:lnSpc>
                <a:spcPts val="1500"/>
              </a:lnSpc>
            </a:pPr>
            <a:r>
              <a:rPr lang="en-US" sz="1200" i="1" dirty="0" smtClean="0"/>
              <a:t>Irradiated claddings</a:t>
            </a:r>
          </a:p>
          <a:p>
            <a:pPr marL="514350" lvl="1" indent="0">
              <a:lnSpc>
                <a:spcPts val="1500"/>
              </a:lnSpc>
              <a:buNone/>
            </a:pPr>
            <a:endParaRPr lang="en-US" sz="1400" dirty="0"/>
          </a:p>
          <a:p>
            <a:pPr marL="315912" indent="0">
              <a:lnSpc>
                <a:spcPts val="1500"/>
              </a:lnSpc>
              <a:spcAft>
                <a:spcPts val="600"/>
              </a:spcAft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Activity coming from:</a:t>
            </a:r>
            <a:endParaRPr lang="en-US" sz="1200" b="1" dirty="0">
              <a:solidFill>
                <a:schemeClr val="tx1"/>
              </a:solidFill>
            </a:endParaRPr>
          </a:p>
          <a:p>
            <a:pPr marL="895350" lvl="3" indent="0">
              <a:buNone/>
            </a:pPr>
            <a:r>
              <a:rPr lang="el-GR" dirty="0" smtClean="0">
                <a:solidFill>
                  <a:schemeClr val="tx1"/>
                </a:solidFill>
              </a:rPr>
              <a:t>βγ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elements</a:t>
            </a:r>
            <a:r>
              <a:rPr lang="fr-FR" dirty="0" smtClean="0">
                <a:solidFill>
                  <a:schemeClr val="tx1"/>
                </a:solidFill>
              </a:rPr>
              <a:t>:</a:t>
            </a:r>
            <a:endParaRPr lang="fr-FR" dirty="0">
              <a:solidFill>
                <a:schemeClr val="tx1"/>
              </a:solidFill>
            </a:endParaRPr>
          </a:p>
          <a:p>
            <a:pPr marL="0" lvl="4" indent="-361950">
              <a:buNone/>
            </a:pPr>
            <a:r>
              <a:rPr lang="fr-FR" sz="1200" dirty="0" smtClean="0">
                <a:solidFill>
                  <a:schemeClr val="tx1"/>
                </a:solidFill>
              </a:rPr>
              <a:t>Fission </a:t>
            </a:r>
            <a:r>
              <a:rPr lang="fr-FR" sz="1200" dirty="0" err="1" smtClean="0">
                <a:solidFill>
                  <a:schemeClr val="tx1"/>
                </a:solidFill>
              </a:rPr>
              <a:t>products</a:t>
            </a:r>
            <a:r>
              <a:rPr lang="fr-FR" sz="1200" dirty="0" smtClean="0">
                <a:solidFill>
                  <a:schemeClr val="tx1"/>
                </a:solidFill>
              </a:rPr>
              <a:t> (</a:t>
            </a:r>
            <a:r>
              <a:rPr lang="fr-FR" sz="1200" dirty="0" err="1" smtClean="0">
                <a:solidFill>
                  <a:schemeClr val="tx1"/>
                </a:solidFill>
              </a:rPr>
              <a:t>FPs</a:t>
            </a:r>
            <a:r>
              <a:rPr lang="fr-FR" sz="1200" dirty="0" smtClean="0">
                <a:solidFill>
                  <a:schemeClr val="tx1"/>
                </a:solidFill>
              </a:rPr>
              <a:t>): </a:t>
            </a:r>
            <a:r>
              <a:rPr lang="pt-BR" sz="1200" baseline="30000" dirty="0">
                <a:solidFill>
                  <a:srgbClr val="FF0000"/>
                </a:solidFill>
              </a:rPr>
              <a:t>3</a:t>
            </a:r>
            <a:r>
              <a:rPr lang="pt-BR" sz="1200" dirty="0">
                <a:solidFill>
                  <a:srgbClr val="FF0000"/>
                </a:solidFill>
              </a:rPr>
              <a:t>H</a:t>
            </a:r>
            <a:r>
              <a:rPr lang="pt-BR" sz="1200" dirty="0"/>
              <a:t>, </a:t>
            </a:r>
            <a:r>
              <a:rPr lang="pt-BR" sz="1200" baseline="30000" dirty="0">
                <a:solidFill>
                  <a:srgbClr val="FF0000"/>
                </a:solidFill>
              </a:rPr>
              <a:t>90</a:t>
            </a:r>
            <a:r>
              <a:rPr lang="pt-BR" sz="1200" dirty="0">
                <a:solidFill>
                  <a:srgbClr val="FF0000"/>
                </a:solidFill>
              </a:rPr>
              <a:t>Sr</a:t>
            </a:r>
            <a:r>
              <a:rPr lang="pt-BR" sz="1200" dirty="0"/>
              <a:t>, </a:t>
            </a:r>
            <a:r>
              <a:rPr lang="pt-BR" sz="1200" baseline="30000" dirty="0" smtClean="0">
                <a:solidFill>
                  <a:srgbClr val="FF0000"/>
                </a:solidFill>
              </a:rPr>
              <a:t>106</a:t>
            </a:r>
            <a:r>
              <a:rPr lang="pt-BR" sz="1200" dirty="0" smtClean="0">
                <a:solidFill>
                  <a:srgbClr val="FF0000"/>
                </a:solidFill>
              </a:rPr>
              <a:t>Ru</a:t>
            </a:r>
            <a:r>
              <a:rPr lang="pt-BR" sz="1200" dirty="0"/>
              <a:t>, </a:t>
            </a:r>
            <a:r>
              <a:rPr lang="pt-BR" sz="1200" baseline="30000" dirty="0">
                <a:solidFill>
                  <a:srgbClr val="FF0000"/>
                </a:solidFill>
              </a:rPr>
              <a:t>137</a:t>
            </a:r>
            <a:r>
              <a:rPr lang="pt-BR" sz="1200" dirty="0">
                <a:solidFill>
                  <a:srgbClr val="FF0000"/>
                </a:solidFill>
              </a:rPr>
              <a:t>Cs</a:t>
            </a:r>
            <a:r>
              <a:rPr lang="pt-BR" sz="1200" dirty="0"/>
              <a:t>, </a:t>
            </a:r>
            <a:r>
              <a:rPr lang="pt-BR" sz="1200" baseline="30000" dirty="0">
                <a:solidFill>
                  <a:srgbClr val="FF0000"/>
                </a:solidFill>
              </a:rPr>
              <a:t>154</a:t>
            </a:r>
            <a:r>
              <a:rPr lang="pt-BR" sz="1200" dirty="0">
                <a:solidFill>
                  <a:srgbClr val="FF0000"/>
                </a:solidFill>
              </a:rPr>
              <a:t>Eu</a:t>
            </a:r>
            <a:r>
              <a:rPr lang="pt-BR" sz="1200" dirty="0"/>
              <a:t>…</a:t>
            </a:r>
            <a:endParaRPr lang="fr-FR" sz="1200" dirty="0"/>
          </a:p>
          <a:p>
            <a:pPr marL="0" lvl="3" indent="-38100">
              <a:buNone/>
              <a:tabLst>
                <a:tab pos="1704975" algn="l"/>
              </a:tabLst>
            </a:pPr>
            <a:r>
              <a:rPr lang="fr-FR" sz="1200" dirty="0" smtClean="0">
                <a:solidFill>
                  <a:schemeClr val="tx1"/>
                </a:solidFill>
              </a:rPr>
              <a:t>Activation </a:t>
            </a:r>
            <a:r>
              <a:rPr lang="fr-FR" sz="1200" dirty="0" err="1" smtClean="0">
                <a:solidFill>
                  <a:schemeClr val="tx1"/>
                </a:solidFill>
              </a:rPr>
              <a:t>products</a:t>
            </a:r>
            <a:r>
              <a:rPr lang="fr-FR" sz="1200" dirty="0" smtClean="0">
                <a:solidFill>
                  <a:schemeClr val="tx1"/>
                </a:solidFill>
              </a:rPr>
              <a:t> (</a:t>
            </a:r>
            <a:r>
              <a:rPr lang="fr-FR" sz="1200" dirty="0" err="1" smtClean="0">
                <a:solidFill>
                  <a:schemeClr val="tx1"/>
                </a:solidFill>
              </a:rPr>
              <a:t>APs</a:t>
            </a:r>
            <a:r>
              <a:rPr lang="fr-FR" sz="1200" dirty="0" smtClean="0">
                <a:solidFill>
                  <a:schemeClr val="tx1"/>
                </a:solidFill>
              </a:rPr>
              <a:t>): </a:t>
            </a:r>
            <a:r>
              <a:rPr lang="fr-FR" sz="1200" baseline="30000" dirty="0">
                <a:solidFill>
                  <a:srgbClr val="FF0000"/>
                </a:solidFill>
              </a:rPr>
              <a:t>55</a:t>
            </a:r>
            <a:r>
              <a:rPr lang="pl-PL" sz="1200" dirty="0">
                <a:solidFill>
                  <a:srgbClr val="FF0000"/>
                </a:solidFill>
              </a:rPr>
              <a:t>Fe, </a:t>
            </a:r>
            <a:r>
              <a:rPr lang="fr-FR" sz="1200" baseline="30000" dirty="0">
                <a:solidFill>
                  <a:srgbClr val="FF0000"/>
                </a:solidFill>
              </a:rPr>
              <a:t>60</a:t>
            </a:r>
            <a:r>
              <a:rPr lang="pl-PL" sz="1200" dirty="0">
                <a:solidFill>
                  <a:srgbClr val="FF0000"/>
                </a:solidFill>
              </a:rPr>
              <a:t>Co, </a:t>
            </a:r>
            <a:r>
              <a:rPr lang="fr-FR" sz="1200" baseline="30000" dirty="0">
                <a:solidFill>
                  <a:srgbClr val="FF0000"/>
                </a:solidFill>
              </a:rPr>
              <a:t>59</a:t>
            </a:r>
            <a:r>
              <a:rPr lang="pl-PL" sz="1200" dirty="0">
                <a:solidFill>
                  <a:srgbClr val="FF0000"/>
                </a:solidFill>
              </a:rPr>
              <a:t>Ni,</a:t>
            </a:r>
            <a:r>
              <a:rPr lang="fr-FR" sz="1200" dirty="0">
                <a:solidFill>
                  <a:srgbClr val="FF0000"/>
                </a:solidFill>
              </a:rPr>
              <a:t> </a:t>
            </a:r>
            <a:r>
              <a:rPr lang="pl-PL" sz="1200" baseline="30000" dirty="0">
                <a:solidFill>
                  <a:srgbClr val="FF0000"/>
                </a:solidFill>
              </a:rPr>
              <a:t>93</a:t>
            </a:r>
            <a:r>
              <a:rPr lang="pl-PL" sz="1200" dirty="0">
                <a:solidFill>
                  <a:srgbClr val="FF0000"/>
                </a:solidFill>
              </a:rPr>
              <a:t>Zr, </a:t>
            </a:r>
            <a:r>
              <a:rPr lang="fr-FR" sz="1200" baseline="30000" dirty="0">
                <a:solidFill>
                  <a:srgbClr val="FF0000"/>
                </a:solidFill>
              </a:rPr>
              <a:t>94</a:t>
            </a:r>
            <a:r>
              <a:rPr lang="pl-PL" sz="1200" dirty="0">
                <a:solidFill>
                  <a:srgbClr val="FF0000"/>
                </a:solidFill>
              </a:rPr>
              <a:t>Nb, </a:t>
            </a:r>
            <a:r>
              <a:rPr lang="fr-FR" sz="1200" baseline="30000" dirty="0">
                <a:solidFill>
                  <a:srgbClr val="FF0000"/>
                </a:solidFill>
              </a:rPr>
              <a:t>121</a:t>
            </a:r>
            <a:r>
              <a:rPr lang="pl-PL" sz="1200" dirty="0">
                <a:solidFill>
                  <a:srgbClr val="FF0000"/>
                </a:solidFill>
              </a:rPr>
              <a:t>Sn</a:t>
            </a:r>
            <a:r>
              <a:rPr lang="pl-PL" sz="1200" dirty="0"/>
              <a:t>, </a:t>
            </a:r>
            <a:r>
              <a:rPr lang="fr-FR" sz="1200" baseline="30000" dirty="0">
                <a:solidFill>
                  <a:srgbClr val="FF0000"/>
                </a:solidFill>
              </a:rPr>
              <a:t>125</a:t>
            </a:r>
            <a:r>
              <a:rPr lang="pl-PL" sz="1200" dirty="0" smtClean="0">
                <a:solidFill>
                  <a:srgbClr val="FF0000"/>
                </a:solidFill>
              </a:rPr>
              <a:t>Sb</a:t>
            </a:r>
            <a:endParaRPr lang="fr-FR" sz="1200" dirty="0">
              <a:solidFill>
                <a:srgbClr val="FF0000"/>
              </a:solidFill>
            </a:endParaRPr>
          </a:p>
          <a:p>
            <a:pPr marL="895350" lvl="3" indent="0">
              <a:buNone/>
            </a:pPr>
            <a:r>
              <a:rPr lang="el-GR" dirty="0" smtClean="0">
                <a:solidFill>
                  <a:schemeClr val="tx1"/>
                </a:solidFill>
              </a:rPr>
              <a:t>α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elements</a:t>
            </a:r>
            <a:r>
              <a:rPr lang="fr-FR" dirty="0" smtClean="0">
                <a:solidFill>
                  <a:schemeClr val="tx1"/>
                </a:solidFill>
              </a:rPr>
              <a:t>: </a:t>
            </a:r>
            <a:r>
              <a:rPr lang="fr-FR" sz="1200" dirty="0"/>
              <a:t>Actinides </a:t>
            </a:r>
            <a:r>
              <a:rPr lang="fr-FR" sz="1200" dirty="0">
                <a:solidFill>
                  <a:srgbClr val="FF0000"/>
                </a:solidFill>
              </a:rPr>
              <a:t>Am, Pu, Cm, U</a:t>
            </a:r>
            <a:endParaRPr lang="fr-FR" sz="1200" dirty="0"/>
          </a:p>
          <a:p>
            <a:pPr marL="180975" lvl="1" indent="0">
              <a:buNone/>
            </a:pPr>
            <a:r>
              <a:rPr lang="en-US" sz="1400" dirty="0" smtClean="0"/>
              <a:t>   </a:t>
            </a:r>
          </a:p>
          <a:p>
            <a:pPr marL="180975" lvl="1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</a:t>
            </a:r>
            <a:r>
              <a:rPr lang="en-US" sz="1400" b="1" dirty="0" smtClean="0"/>
              <a:t>Heterogeneity : </a:t>
            </a:r>
            <a:r>
              <a:rPr lang="en-US" sz="1400" dirty="0" smtClean="0"/>
              <a:t>distribution of radioelements, nature of elements (metal, oxide, hydrides)</a:t>
            </a:r>
            <a:endParaRPr lang="en-US" sz="1400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035928"/>
              </p:ext>
            </p:extLst>
          </p:nvPr>
        </p:nvGraphicFramePr>
        <p:xfrm>
          <a:off x="1907704" y="2311853"/>
          <a:ext cx="2037307" cy="1405179"/>
        </p:xfrm>
        <a:graphic>
          <a:graphicData uri="http://schemas.openxmlformats.org/drawingml/2006/table">
            <a:tbl>
              <a:tblPr firstRow="1" firstCol="1" bandRow="1"/>
              <a:tblGrid>
                <a:gridCol w="8875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97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732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050" b="1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Elements</a:t>
                      </a:r>
                      <a:endParaRPr lang="en-US" sz="1050" noProof="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 </a:t>
                      </a:r>
                      <a:r>
                        <a:rPr lang="en-US" sz="1050" i="1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50" i="1" noProof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wt</a:t>
                      </a:r>
                      <a:r>
                        <a:rPr lang="en-US" sz="1050" i="1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%)</a:t>
                      </a:r>
                      <a:endParaRPr lang="en-US" sz="1050" noProof="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55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</a:t>
                      </a:r>
                      <a:endParaRPr lang="en-US" sz="1050" noProof="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 – 1.70</a:t>
                      </a:r>
                      <a:endParaRPr lang="en-US" sz="1050" noProof="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55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</a:t>
                      </a:r>
                      <a:endParaRPr lang="en-US" sz="1050" noProof="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 – 0.24</a:t>
                      </a:r>
                      <a:endParaRPr lang="en-US" sz="1050" noProof="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55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  <a:endParaRPr lang="en-US" sz="1050" noProof="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 – 0.13</a:t>
                      </a:r>
                      <a:endParaRPr lang="en-US" sz="1050" noProof="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55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1050" noProof="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 – 0.16</a:t>
                      </a:r>
                      <a:endParaRPr lang="en-US" sz="1050" noProof="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55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noProof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Zr</a:t>
                      </a:r>
                      <a:endParaRPr lang="en-US" sz="1050" noProof="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 98</a:t>
                      </a:r>
                      <a:endParaRPr lang="en-US" sz="1050" noProof="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322" y="18130"/>
            <a:ext cx="6505845" cy="938496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2105902" y="103155"/>
            <a:ext cx="6139220" cy="711952"/>
          </a:xfrm>
        </p:spPr>
        <p:txBody>
          <a:bodyPr/>
          <a:lstStyle/>
          <a:p>
            <a:pPr algn="ctr"/>
            <a:r>
              <a:rPr lang="en-US" cap="none" dirty="0"/>
              <a:t>Context </a:t>
            </a:r>
            <a:br>
              <a:rPr lang="en-US" cap="none" dirty="0"/>
            </a:br>
            <a:r>
              <a:rPr lang="en-US" cap="none" dirty="0" smtClean="0"/>
              <a:t>Definition of </a:t>
            </a:r>
            <a:r>
              <a:rPr lang="en-US" cap="none" dirty="0" err="1" smtClean="0"/>
              <a:t>Zircaloy</a:t>
            </a:r>
            <a:r>
              <a:rPr lang="en-US" cap="none" dirty="0" smtClean="0"/>
              <a:t> and composition of irradiated </a:t>
            </a:r>
            <a:r>
              <a:rPr lang="en-US" cap="none" dirty="0" err="1" smtClean="0"/>
              <a:t>Zircaloy</a:t>
            </a:r>
            <a:r>
              <a:rPr lang="en-US" cap="none" dirty="0" smtClean="0"/>
              <a:t> cladding</a:t>
            </a:r>
            <a:endParaRPr lang="en-US" cap="none" dirty="0"/>
          </a:p>
        </p:txBody>
      </p:sp>
      <p:sp>
        <p:nvSpPr>
          <p:cNvPr id="46" name="Espace réservé du texte 3"/>
          <p:cNvSpPr txBox="1">
            <a:spLocks/>
          </p:cNvSpPr>
          <p:nvPr/>
        </p:nvSpPr>
        <p:spPr>
          <a:xfrm>
            <a:off x="4940413" y="5711728"/>
            <a:ext cx="4024075" cy="1655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 algn="ctr">
              <a:spcBef>
                <a:spcPct val="20000"/>
              </a:spcBef>
              <a:buFont typeface="Arial" pitchFamily="34" charset="0"/>
              <a:buNone/>
              <a:defRPr sz="1200" b="1" i="1">
                <a:solidFill>
                  <a:schemeClr val="bg1">
                    <a:lumMod val="50000"/>
                  </a:schemeClr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 b="1">
                <a:solidFill>
                  <a:schemeClr val="bg1">
                    <a:lumMod val="50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i="1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700" dirty="0"/>
              <a:t>Schematic of an assembly of a French nuclear fuel</a:t>
            </a:r>
            <a:endParaRPr lang="fr-FR" sz="700" dirty="0"/>
          </a:p>
        </p:txBody>
      </p:sp>
    </p:spTree>
    <p:extLst>
      <p:ext uri="{BB962C8B-B14F-4D97-AF65-F5344CB8AC3E}">
        <p14:creationId xmlns:p14="http://schemas.microsoft.com/office/powerpoint/2010/main" val="131792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contenu 2"/>
          <p:cNvSpPr txBox="1">
            <a:spLocks/>
          </p:cNvSpPr>
          <p:nvPr/>
        </p:nvSpPr>
        <p:spPr bwMode="gray">
          <a:xfrm>
            <a:off x="490664" y="4291379"/>
            <a:ext cx="8257800" cy="129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 sz="2200">
                <a:solidFill>
                  <a:schemeClr val="tx2"/>
                </a:solidFill>
              </a:defRPr>
            </a:lvl1pPr>
            <a:lvl2pPr marL="627063" lvl="1" indent="-360363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3"/>
              </a:buBlip>
            </a:lvl2pPr>
            <a:lvl3pPr marL="361950" lvl="2" indent="0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>
                <a:solidFill>
                  <a:srgbClr val="666666"/>
                </a:solidFill>
              </a:defRPr>
            </a:lvl3pPr>
            <a:lvl4pPr marL="1009650" lvl="3" indent="-238125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4"/>
              </a:buBlip>
              <a:defRPr sz="1600">
                <a:solidFill>
                  <a:schemeClr val="bg2">
                    <a:lumMod val="75000"/>
                  </a:schemeClr>
                </a:solidFill>
              </a:defRPr>
            </a:lvl4pPr>
            <a:lvl5pPr marL="1133475" lvl="4" indent="-114300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ts val="1500"/>
              </a:lnSpc>
              <a:spcAft>
                <a:spcPts val="300"/>
              </a:spcAft>
            </a:pPr>
            <a:endParaRPr lang="en-US" sz="1700" dirty="0" smtClean="0"/>
          </a:p>
          <a:p>
            <a:pPr>
              <a:lnSpc>
                <a:spcPts val="1500"/>
              </a:lnSpc>
              <a:spcAft>
                <a:spcPts val="300"/>
              </a:spcAft>
            </a:pPr>
            <a:endParaRPr lang="en-US" sz="1700" dirty="0"/>
          </a:p>
          <a:p>
            <a:pPr>
              <a:lnSpc>
                <a:spcPts val="1500"/>
              </a:lnSpc>
              <a:spcAft>
                <a:spcPts val="300"/>
              </a:spcAft>
            </a:pPr>
            <a:endParaRPr lang="en-US" sz="1700" dirty="0" smtClean="0"/>
          </a:p>
          <a:p>
            <a:pPr>
              <a:lnSpc>
                <a:spcPts val="1500"/>
              </a:lnSpc>
              <a:spcAft>
                <a:spcPts val="300"/>
              </a:spcAft>
            </a:pPr>
            <a:endParaRPr lang="en-US" sz="1700" dirty="0"/>
          </a:p>
          <a:p>
            <a:pPr>
              <a:lnSpc>
                <a:spcPts val="1500"/>
              </a:lnSpc>
              <a:spcAft>
                <a:spcPts val="300"/>
              </a:spcAft>
            </a:pPr>
            <a:endParaRPr lang="en-US" sz="1700" dirty="0" smtClean="0"/>
          </a:p>
          <a:p>
            <a:pPr>
              <a:lnSpc>
                <a:spcPts val="1500"/>
              </a:lnSpc>
              <a:spcAft>
                <a:spcPts val="300"/>
              </a:spcAft>
            </a:pPr>
            <a:endParaRPr lang="en-US" sz="1700" dirty="0"/>
          </a:p>
          <a:p>
            <a:pPr>
              <a:lnSpc>
                <a:spcPts val="1500"/>
              </a:lnSpc>
              <a:spcAft>
                <a:spcPts val="300"/>
              </a:spcAft>
            </a:pPr>
            <a:endParaRPr lang="en-US" sz="1700" dirty="0" smtClean="0"/>
          </a:p>
          <a:p>
            <a:pPr>
              <a:lnSpc>
                <a:spcPts val="1500"/>
              </a:lnSpc>
              <a:spcAft>
                <a:spcPts val="300"/>
              </a:spcAft>
            </a:pPr>
            <a:endParaRPr lang="en-US" sz="1700" dirty="0"/>
          </a:p>
          <a:p>
            <a:pPr>
              <a:lnSpc>
                <a:spcPts val="1500"/>
              </a:lnSpc>
              <a:spcAft>
                <a:spcPts val="300"/>
              </a:spcAft>
            </a:pPr>
            <a:r>
              <a:rPr lang="en-US" sz="1700" dirty="0" smtClean="0"/>
              <a:t>First step: fundamental comprehension of electrochemical behavior of </a:t>
            </a:r>
            <a:r>
              <a:rPr lang="en-US" sz="1700" dirty="0" err="1" smtClean="0"/>
              <a:t>Zr</a:t>
            </a:r>
            <a:r>
              <a:rPr lang="en-US" sz="1700" dirty="0" smtClean="0"/>
              <a:t> in salt</a:t>
            </a:r>
            <a:endParaRPr lang="en-US" sz="1700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gray">
          <a:xfrm>
            <a:off x="490664" y="1052736"/>
            <a:ext cx="6241575" cy="157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 sz="2200">
                <a:solidFill>
                  <a:schemeClr val="tx2"/>
                </a:solidFill>
              </a:defRPr>
            </a:lvl1pPr>
            <a:lvl2pPr marL="627063" lvl="1" indent="-360363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3"/>
              </a:buBlip>
            </a:lvl2pPr>
            <a:lvl3pPr marL="361950" lvl="2" indent="0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>
                <a:solidFill>
                  <a:srgbClr val="666666"/>
                </a:solidFill>
              </a:defRPr>
            </a:lvl3pPr>
            <a:lvl4pPr marL="1009650" lvl="3" indent="-238125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4"/>
              </a:buBlip>
              <a:defRPr sz="1600">
                <a:solidFill>
                  <a:schemeClr val="bg2">
                    <a:lumMod val="75000"/>
                  </a:schemeClr>
                </a:solidFill>
              </a:defRPr>
            </a:lvl4pPr>
            <a:lvl5pPr marL="1133475" lvl="4" indent="-114300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>
              <a:lnSpc>
                <a:spcPts val="1500"/>
              </a:lnSpc>
              <a:spcAft>
                <a:spcPts val="300"/>
              </a:spcAft>
            </a:pPr>
            <a:r>
              <a:rPr lang="en-US" sz="1400" dirty="0"/>
              <a:t>Spent fuel management in France (La Hague reprocessing plant)</a:t>
            </a:r>
            <a:endParaRPr lang="en-US" sz="1600" dirty="0"/>
          </a:p>
          <a:p>
            <a:pPr marL="809625" lvl="3" indent="-271463">
              <a:lnSpc>
                <a:spcPts val="1500"/>
              </a:lnSpc>
            </a:pPr>
            <a:r>
              <a:rPr lang="en-US" sz="1200" i="1" dirty="0"/>
              <a:t>pool </a:t>
            </a:r>
            <a:r>
              <a:rPr lang="en-US" sz="1200" i="1" dirty="0">
                <a:solidFill>
                  <a:schemeClr val="bg2">
                    <a:lumMod val="75000"/>
                  </a:schemeClr>
                </a:solidFill>
              </a:rPr>
              <a:t>storage</a:t>
            </a:r>
          </a:p>
          <a:p>
            <a:pPr marL="809625" lvl="3" indent="-271463">
              <a:lnSpc>
                <a:spcPts val="1500"/>
              </a:lnSpc>
            </a:pPr>
            <a:r>
              <a:rPr lang="en-US" sz="1200" i="1" dirty="0">
                <a:solidFill>
                  <a:schemeClr val="bg2">
                    <a:lumMod val="75000"/>
                  </a:schemeClr>
                </a:solidFill>
              </a:rPr>
              <a:t>shearing in 3-5 cm section</a:t>
            </a:r>
          </a:p>
          <a:p>
            <a:pPr marL="809625" lvl="3" indent="-271463">
              <a:lnSpc>
                <a:spcPts val="1500"/>
              </a:lnSpc>
            </a:pPr>
            <a:r>
              <a:rPr lang="en-US" sz="1200" i="1" dirty="0">
                <a:solidFill>
                  <a:schemeClr val="bg2">
                    <a:lumMod val="75000"/>
                  </a:schemeClr>
                </a:solidFill>
              </a:rPr>
              <a:t>dissolution of UO</a:t>
            </a:r>
            <a:r>
              <a:rPr lang="en-US" sz="1200" i="1" baseline="-25000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sz="1200" i="1" dirty="0">
                <a:solidFill>
                  <a:schemeClr val="bg2">
                    <a:lumMod val="75000"/>
                  </a:schemeClr>
                </a:solidFill>
              </a:rPr>
              <a:t> pellet</a:t>
            </a:r>
          </a:p>
          <a:p>
            <a:pPr marL="625475" lvl="1"/>
            <a:r>
              <a:rPr lang="en-US" sz="1400" dirty="0"/>
              <a:t>Treatment of remaining Zircaloy</a:t>
            </a:r>
            <a:endParaRPr lang="fr-FR" sz="1200" i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4285" y="2492896"/>
            <a:ext cx="2255769" cy="1528806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FB9B6D-867A-40B8-ACB0-35CC9F272C9C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7322" y="18130"/>
            <a:ext cx="6505845" cy="938496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2105902" y="103155"/>
            <a:ext cx="6139220" cy="711952"/>
          </a:xfrm>
        </p:spPr>
        <p:txBody>
          <a:bodyPr/>
          <a:lstStyle/>
          <a:p>
            <a:pPr algn="ctr"/>
            <a:r>
              <a:rPr lang="en-US" cap="none" dirty="0"/>
              <a:t>Context </a:t>
            </a:r>
            <a:br>
              <a:rPr lang="en-US" cap="none" dirty="0"/>
            </a:br>
            <a:r>
              <a:rPr lang="en-US" cap="none" dirty="0"/>
              <a:t>Recycling </a:t>
            </a:r>
            <a:r>
              <a:rPr lang="en-US" cap="none" dirty="0" err="1"/>
              <a:t>Zr</a:t>
            </a:r>
            <a:r>
              <a:rPr lang="en-US" cap="none" dirty="0"/>
              <a:t> contained in Zircaloy cladding</a:t>
            </a: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 bwMode="gray">
          <a:xfrm>
            <a:off x="490664" y="4293096"/>
            <a:ext cx="8257800" cy="129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 sz="2200">
                <a:solidFill>
                  <a:schemeClr val="tx2"/>
                </a:solidFill>
              </a:defRPr>
            </a:lvl1pPr>
            <a:lvl2pPr marL="627063" lvl="1" indent="-360363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3"/>
              </a:buBlip>
            </a:lvl2pPr>
            <a:lvl3pPr marL="361950" lvl="2" indent="0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>
                <a:solidFill>
                  <a:srgbClr val="666666"/>
                </a:solidFill>
              </a:defRPr>
            </a:lvl3pPr>
            <a:lvl4pPr marL="1009650" lvl="3" indent="-238125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4"/>
              </a:buBlip>
              <a:defRPr sz="1600">
                <a:solidFill>
                  <a:schemeClr val="bg2">
                    <a:lumMod val="75000"/>
                  </a:schemeClr>
                </a:solidFill>
              </a:defRPr>
            </a:lvl4pPr>
            <a:lvl5pPr marL="1133475" lvl="4" indent="-114300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1700" dirty="0" smtClean="0"/>
              <a:t>Aim of the study: investigation on potential recycling of </a:t>
            </a:r>
            <a:r>
              <a:rPr lang="en-US" sz="1700" dirty="0" err="1" smtClean="0"/>
              <a:t>Zr</a:t>
            </a:r>
            <a:r>
              <a:rPr lang="en-US" sz="1700" dirty="0" smtClean="0"/>
              <a:t> from irradiated </a:t>
            </a:r>
            <a:r>
              <a:rPr lang="en-US" sz="1700" dirty="0" err="1" smtClean="0"/>
              <a:t>Zircaloy</a:t>
            </a:r>
            <a:endParaRPr lang="en-US" sz="1700" dirty="0" smtClean="0"/>
          </a:p>
          <a:p>
            <a:pPr marL="266700" lvl="1" indent="0">
              <a:buNone/>
            </a:pPr>
            <a:r>
              <a:rPr lang="en-US" sz="1300" i="1" dirty="0" smtClean="0"/>
              <a:t>          → Re-use of </a:t>
            </a:r>
            <a:r>
              <a:rPr lang="en-US" sz="1300" i="1" dirty="0" err="1" smtClean="0"/>
              <a:t>Zr</a:t>
            </a:r>
            <a:r>
              <a:rPr lang="en-US" sz="1300" i="1" dirty="0" smtClean="0"/>
              <a:t> for </a:t>
            </a:r>
            <a:r>
              <a:rPr lang="en-US" sz="1300" i="1" dirty="0" err="1" smtClean="0"/>
              <a:t>zircaloy</a:t>
            </a:r>
            <a:r>
              <a:rPr lang="en-US" sz="1300" i="1" dirty="0" smtClean="0"/>
              <a:t> </a:t>
            </a:r>
            <a:r>
              <a:rPr lang="en-US" sz="1300" i="1" dirty="0" err="1" smtClean="0"/>
              <a:t>refabrication</a:t>
            </a:r>
            <a:r>
              <a:rPr lang="en-US" sz="1300" i="1" dirty="0" smtClean="0"/>
              <a:t> and/or easier storage</a:t>
            </a:r>
          </a:p>
          <a:p>
            <a:pPr lvl="1"/>
            <a:endParaRPr lang="en-US" sz="1300" dirty="0" smtClean="0"/>
          </a:p>
          <a:p>
            <a:r>
              <a:rPr lang="en-US" sz="1700" dirty="0" smtClean="0"/>
              <a:t>Identification </a:t>
            </a:r>
            <a:r>
              <a:rPr lang="en-US" sz="1700" dirty="0"/>
              <a:t>of two promising routes</a:t>
            </a:r>
          </a:p>
          <a:p>
            <a:pPr lvl="1">
              <a:lnSpc>
                <a:spcPts val="1500"/>
              </a:lnSpc>
              <a:spcAft>
                <a:spcPts val="300"/>
              </a:spcAft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Chemical attack at high temperature : chlorination 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(Collins et al. DOE, USA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1">
              <a:lnSpc>
                <a:spcPts val="1500"/>
              </a:lnSpc>
              <a:spcAft>
                <a:spcPts val="300"/>
              </a:spcAft>
            </a:pPr>
            <a:r>
              <a:rPr lang="en-US" sz="1400" b="1" dirty="0"/>
              <a:t>Electrochemical processes in molten </a:t>
            </a:r>
            <a:r>
              <a:rPr lang="en-US" sz="1400" b="1" dirty="0" smtClean="0"/>
              <a:t>salts </a:t>
            </a:r>
            <a:r>
              <a:rPr lang="en-US" sz="1400" b="1" dirty="0"/>
              <a:t>: </a:t>
            </a:r>
            <a:r>
              <a:rPr lang="en-US" sz="1400" b="1" dirty="0" err="1"/>
              <a:t>electrorefining</a:t>
            </a:r>
            <a:r>
              <a:rPr lang="en-US" sz="1400" b="1" dirty="0"/>
              <a:t> </a:t>
            </a:r>
            <a:endParaRPr lang="en-US" sz="1400" b="1" dirty="0" smtClean="0"/>
          </a:p>
          <a:p>
            <a:pPr marL="0" indent="0">
              <a:lnSpc>
                <a:spcPts val="1500"/>
              </a:lnSpc>
              <a:spcAft>
                <a:spcPts val="300"/>
              </a:spcAft>
              <a:buNone/>
            </a:pPr>
            <a:endParaRPr lang="en-US" b="1" dirty="0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gray">
          <a:xfrm>
            <a:off x="490665" y="2276872"/>
            <a:ext cx="3998682" cy="23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 sz="2200">
                <a:solidFill>
                  <a:schemeClr val="tx2"/>
                </a:solidFill>
              </a:defRPr>
            </a:lvl1pPr>
            <a:lvl2pPr marL="627063" lvl="1" indent="-360363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3"/>
              </a:buBlip>
            </a:lvl2pPr>
            <a:lvl3pPr marL="361950" lvl="2" indent="0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>
                <a:solidFill>
                  <a:srgbClr val="666666"/>
                </a:solidFill>
              </a:defRPr>
            </a:lvl3pPr>
            <a:lvl4pPr marL="1009650" lvl="3" indent="-238125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4"/>
              </a:buBlip>
              <a:defRPr sz="1600">
                <a:solidFill>
                  <a:schemeClr val="bg2">
                    <a:lumMod val="75000"/>
                  </a:schemeClr>
                </a:solidFill>
              </a:defRPr>
            </a:lvl4pPr>
            <a:lvl5pPr marL="1133475" lvl="4" indent="-114300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>
              <a:lnSpc>
                <a:spcPts val="1500"/>
              </a:lnSpc>
              <a:spcAft>
                <a:spcPts val="300"/>
              </a:spcAft>
            </a:pPr>
            <a:r>
              <a:rPr lang="en-US" sz="1400" dirty="0"/>
              <a:t>25 wt.% of spent nuclear fuel</a:t>
            </a:r>
            <a:endParaRPr lang="en-US" sz="1600" dirty="0"/>
          </a:p>
        </p:txBody>
      </p:sp>
      <p:sp>
        <p:nvSpPr>
          <p:cNvPr id="16" name="Espace réservé du texte 3"/>
          <p:cNvSpPr txBox="1">
            <a:spLocks/>
          </p:cNvSpPr>
          <p:nvPr/>
        </p:nvSpPr>
        <p:spPr>
          <a:xfrm>
            <a:off x="1187624" y="3973585"/>
            <a:ext cx="2179372" cy="3195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 algn="ctr">
              <a:spcBef>
                <a:spcPct val="20000"/>
              </a:spcBef>
              <a:buFont typeface="Arial" pitchFamily="34" charset="0"/>
              <a:buNone/>
              <a:defRPr sz="1200" b="1" i="1">
                <a:solidFill>
                  <a:schemeClr val="bg1">
                    <a:lumMod val="50000"/>
                  </a:schemeClr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 b="1">
                <a:solidFill>
                  <a:schemeClr val="bg1">
                    <a:lumMod val="50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i="1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700" dirty="0"/>
              <a:t>Mass compositions of the constituent elements of spent nuclear fuel </a:t>
            </a:r>
            <a:r>
              <a:rPr lang="fr-FR" sz="600" b="0" dirty="0"/>
              <a:t>Collins et al. 2012</a:t>
            </a:r>
          </a:p>
        </p:txBody>
      </p:sp>
      <p:sp>
        <p:nvSpPr>
          <p:cNvPr id="21" name="Titre 1"/>
          <p:cNvSpPr txBox="1">
            <a:spLocks/>
          </p:cNvSpPr>
          <p:nvPr/>
        </p:nvSpPr>
        <p:spPr bwMode="gray">
          <a:xfrm>
            <a:off x="5292080" y="6408638"/>
            <a:ext cx="3240360" cy="40473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2800" b="0" kern="1200" cap="all" baseline="0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altLang="fr-FR" sz="1200" cap="none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2018 International </a:t>
            </a:r>
            <a:r>
              <a:rPr lang="en-US" altLang="fr-FR" sz="1200" cap="none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Pyroprocessing</a:t>
            </a:r>
            <a:r>
              <a:rPr lang="en-US" altLang="fr-FR" sz="1200" cap="none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Research </a:t>
            </a:r>
            <a:r>
              <a:rPr lang="en-US" altLang="fr-FR" sz="1200" cap="none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Conference, </a:t>
            </a:r>
            <a:r>
              <a:rPr lang="en-US" sz="1200" cap="none" dirty="0">
                <a:solidFill>
                  <a:schemeClr val="bg2">
                    <a:lumMod val="75000"/>
                  </a:schemeClr>
                </a:solidFill>
              </a:rPr>
              <a:t>October 24 - 26, 2018</a:t>
            </a:r>
            <a:endParaRPr lang="fr-FR" altLang="fr-FR" sz="1200" cap="none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516" y="1340768"/>
            <a:ext cx="4729533" cy="293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6804248" y="908720"/>
            <a:ext cx="2376264" cy="1900625"/>
            <a:chOff x="6804248" y="908720"/>
            <a:chExt cx="2376264" cy="1900625"/>
          </a:xfrm>
        </p:grpSpPr>
        <p:sp>
          <p:nvSpPr>
            <p:cNvPr id="2" name="Ellipse 1"/>
            <p:cNvSpPr/>
            <p:nvPr/>
          </p:nvSpPr>
          <p:spPr>
            <a:xfrm>
              <a:off x="6804248" y="1268760"/>
              <a:ext cx="2308919" cy="154058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6943411" y="908720"/>
              <a:ext cx="2237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dirty="0" smtClean="0">
                  <a:solidFill>
                    <a:srgbClr val="FF0000"/>
                  </a:solidFill>
                </a:rPr>
                <a:t>Geological long term Repository</a:t>
              </a:r>
              <a:endParaRPr lang="en-GB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" name="Ellipse 5"/>
          <p:cNvSpPr/>
          <p:nvPr/>
        </p:nvSpPr>
        <p:spPr>
          <a:xfrm>
            <a:off x="490665" y="5590957"/>
            <a:ext cx="6061617" cy="3583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8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FB9B6D-867A-40B8-ACB0-35CC9F272C9C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322" y="18130"/>
            <a:ext cx="6505845" cy="938496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2105902" y="103155"/>
            <a:ext cx="6139220" cy="711952"/>
          </a:xfrm>
        </p:spPr>
        <p:txBody>
          <a:bodyPr/>
          <a:lstStyle/>
          <a:p>
            <a:pPr algn="ctr"/>
            <a:r>
              <a:rPr lang="en-US" cap="none" dirty="0"/>
              <a:t>Experimental </a:t>
            </a:r>
            <a:r>
              <a:rPr lang="en-US" cap="none" dirty="0" smtClean="0"/>
              <a:t>Setup</a:t>
            </a:r>
            <a:endParaRPr lang="en-US" cap="none" dirty="0"/>
          </a:p>
        </p:txBody>
      </p:sp>
      <p:sp>
        <p:nvSpPr>
          <p:cNvPr id="22" name="Espace réservé du texte 3"/>
          <p:cNvSpPr txBox="1">
            <a:spLocks/>
          </p:cNvSpPr>
          <p:nvPr/>
        </p:nvSpPr>
        <p:spPr>
          <a:xfrm>
            <a:off x="1907704" y="6218986"/>
            <a:ext cx="1050485" cy="2343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 algn="ctr">
              <a:spcBef>
                <a:spcPct val="20000"/>
              </a:spcBef>
              <a:buFont typeface="Arial" pitchFamily="34" charset="0"/>
              <a:buNone/>
              <a:defRPr sz="1200" b="1" i="1">
                <a:solidFill>
                  <a:schemeClr val="bg1">
                    <a:lumMod val="50000"/>
                  </a:schemeClr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 b="1">
                <a:solidFill>
                  <a:schemeClr val="bg1">
                    <a:lumMod val="50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i="1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700" dirty="0" smtClean="0"/>
              <a:t>Cell description</a:t>
            </a:r>
            <a:endParaRPr lang="fr-FR" sz="7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3275409"/>
            <a:ext cx="3312368" cy="3105919"/>
          </a:xfrm>
          <a:prstGeom prst="rect">
            <a:avLst/>
          </a:prstGeom>
        </p:spPr>
      </p:pic>
      <p:sp>
        <p:nvSpPr>
          <p:cNvPr id="19" name="Espace réservé du contenu 2"/>
          <p:cNvSpPr txBox="1">
            <a:spLocks/>
          </p:cNvSpPr>
          <p:nvPr/>
        </p:nvSpPr>
        <p:spPr>
          <a:xfrm>
            <a:off x="179512" y="2348880"/>
            <a:ext cx="4637674" cy="15074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1338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6"/>
              </a:buBlip>
              <a:defRPr sz="16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smtClean="0"/>
              <a:t>Equipment</a:t>
            </a:r>
            <a:endParaRPr lang="en-US" sz="1700" dirty="0"/>
          </a:p>
          <a:p>
            <a:pPr lvl="1"/>
            <a:r>
              <a:rPr lang="en-US" sz="1400" dirty="0"/>
              <a:t>Inactive pyrochemistry lab in </a:t>
            </a:r>
            <a:r>
              <a:rPr lang="en-US" sz="1400" dirty="0" smtClean="0"/>
              <a:t>gloveboxes under </a:t>
            </a:r>
            <a:r>
              <a:rPr lang="en-US" sz="1400" dirty="0" err="1" smtClean="0"/>
              <a:t>Ar</a:t>
            </a:r>
            <a:r>
              <a:rPr lang="en-US" sz="1400" dirty="0" smtClean="0"/>
              <a:t> atmosphere (&lt; 10 </a:t>
            </a:r>
            <a:r>
              <a:rPr lang="en-US" sz="1400" dirty="0"/>
              <a:t>ppm H</a:t>
            </a:r>
            <a:r>
              <a:rPr lang="en-US" sz="1400" baseline="-25000" dirty="0"/>
              <a:t>2</a:t>
            </a:r>
            <a:r>
              <a:rPr lang="en-US" sz="1400" dirty="0"/>
              <a:t>O and &lt; </a:t>
            </a:r>
            <a:r>
              <a:rPr lang="en-US" sz="1400" dirty="0" smtClean="0"/>
              <a:t>5 </a:t>
            </a:r>
            <a:r>
              <a:rPr lang="en-US" sz="1400" dirty="0"/>
              <a:t>ppm O</a:t>
            </a:r>
            <a:r>
              <a:rPr lang="en-US" sz="1400" baseline="-25000" dirty="0"/>
              <a:t>2</a:t>
            </a:r>
            <a:r>
              <a:rPr lang="en-US" sz="1400" dirty="0"/>
              <a:t>)</a:t>
            </a:r>
          </a:p>
          <a:p>
            <a:pPr marL="180975" lvl="1" indent="0">
              <a:buNone/>
            </a:pPr>
            <a:endParaRPr lang="en-US" sz="1400" dirty="0"/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3563824" y="3429000"/>
            <a:ext cx="5580176" cy="23590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1338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6"/>
              </a:buBlip>
              <a:defRPr sz="16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smtClean="0"/>
              <a:t>Experimental conditions</a:t>
            </a:r>
          </a:p>
          <a:p>
            <a:pPr lvl="1"/>
            <a:r>
              <a:rPr lang="en-US" sz="1300" dirty="0" smtClean="0"/>
              <a:t>Temperature range 750 – </a:t>
            </a:r>
            <a:r>
              <a:rPr lang="en-US" sz="1300" dirty="0" err="1" smtClean="0"/>
              <a:t>900°C</a:t>
            </a:r>
            <a:endParaRPr lang="en-US" sz="1300" dirty="0" smtClean="0"/>
          </a:p>
          <a:p>
            <a:pPr lvl="1"/>
            <a:r>
              <a:rPr lang="en-US" sz="1300" dirty="0" smtClean="0"/>
              <a:t>ZrF</a:t>
            </a:r>
            <a:r>
              <a:rPr lang="en-US" sz="1300" baseline="-25000" dirty="0" smtClean="0"/>
              <a:t>4</a:t>
            </a:r>
            <a:r>
              <a:rPr lang="en-US" sz="1300" dirty="0" smtClean="0"/>
              <a:t> concentration: 0.2 – </a:t>
            </a:r>
            <a:r>
              <a:rPr lang="en-US" sz="1300" dirty="0" err="1" smtClean="0"/>
              <a:t>1.5wt</a:t>
            </a:r>
            <a:r>
              <a:rPr lang="en-US" sz="1300" dirty="0" smtClean="0"/>
              <a:t>%</a:t>
            </a:r>
          </a:p>
          <a:p>
            <a:pPr lvl="1"/>
            <a:endParaRPr lang="en-US" sz="1300" dirty="0"/>
          </a:p>
          <a:p>
            <a:pPr lvl="1"/>
            <a:r>
              <a:rPr lang="en-US" sz="1400" dirty="0"/>
              <a:t>Electrochemical behavior and electrocrystallisation process</a:t>
            </a:r>
          </a:p>
          <a:p>
            <a:pPr marL="809625" lvl="3" indent="-271463">
              <a:lnSpc>
                <a:spcPts val="1500"/>
              </a:lnSpc>
            </a:pPr>
            <a:r>
              <a:rPr lang="en-US" sz="1200" i="1" dirty="0"/>
              <a:t>Working electrode : Ag </a:t>
            </a:r>
            <a:r>
              <a:rPr lang="en-US" sz="1200" i="1" dirty="0" smtClean="0"/>
              <a:t>wire (</a:t>
            </a:r>
            <a:r>
              <a:rPr lang="en-US" sz="1200" i="1" dirty="0" err="1"/>
              <a:t>1mm</a:t>
            </a:r>
            <a:r>
              <a:rPr lang="en-US" sz="1200" i="1" dirty="0"/>
              <a:t> Ø</a:t>
            </a:r>
            <a:r>
              <a:rPr lang="en-US" sz="1200" i="1" dirty="0" smtClean="0"/>
              <a:t>)</a:t>
            </a:r>
            <a:endParaRPr lang="en-US" sz="1200" i="1" dirty="0"/>
          </a:p>
          <a:p>
            <a:pPr marL="809625" lvl="3" indent="-271463">
              <a:lnSpc>
                <a:spcPts val="1500"/>
              </a:lnSpc>
            </a:pPr>
            <a:r>
              <a:rPr lang="en-US" sz="1200" i="1" dirty="0" smtClean="0"/>
              <a:t>Counter </a:t>
            </a:r>
            <a:r>
              <a:rPr lang="en-US" sz="1200" i="1" dirty="0"/>
              <a:t>electrode : glassy carbon </a:t>
            </a:r>
            <a:r>
              <a:rPr lang="en-US" sz="1200" i="1" dirty="0" smtClean="0"/>
              <a:t>rod (</a:t>
            </a:r>
            <a:r>
              <a:rPr lang="en-US" sz="1200" i="1" dirty="0" err="1" smtClean="0"/>
              <a:t>3mm</a:t>
            </a:r>
            <a:r>
              <a:rPr lang="en-US" sz="1200" i="1" dirty="0" smtClean="0"/>
              <a:t> </a:t>
            </a:r>
            <a:r>
              <a:rPr lang="en-US" sz="1200" i="1" dirty="0"/>
              <a:t>Ø</a:t>
            </a:r>
            <a:r>
              <a:rPr lang="en-US" sz="1200" i="1" dirty="0" smtClean="0"/>
              <a:t>)</a:t>
            </a:r>
            <a:endParaRPr lang="en-US" sz="1200" i="1" dirty="0"/>
          </a:p>
          <a:p>
            <a:pPr marL="809625" lvl="3" indent="-271463">
              <a:lnSpc>
                <a:spcPts val="1500"/>
              </a:lnSpc>
            </a:pPr>
            <a:r>
              <a:rPr lang="en-US" sz="1200" i="1" dirty="0" smtClean="0"/>
              <a:t>Quasi reference </a:t>
            </a:r>
            <a:r>
              <a:rPr lang="en-US" sz="1200" i="1" dirty="0"/>
              <a:t>electrode : Pt wire (</a:t>
            </a:r>
            <a:r>
              <a:rPr lang="en-US" sz="1200" i="1" dirty="0" err="1"/>
              <a:t>1mm</a:t>
            </a:r>
            <a:r>
              <a:rPr lang="en-US" sz="1200" i="1" dirty="0"/>
              <a:t> Ø</a:t>
            </a:r>
            <a:r>
              <a:rPr lang="en-US" sz="1200" i="1" dirty="0" smtClean="0"/>
              <a:t>)</a:t>
            </a:r>
          </a:p>
          <a:p>
            <a:pPr marL="538162" lvl="3" indent="0">
              <a:lnSpc>
                <a:spcPts val="1500"/>
              </a:lnSpc>
              <a:buNone/>
            </a:pPr>
            <a:endParaRPr lang="en-US" sz="1200" i="1" dirty="0"/>
          </a:p>
          <a:p>
            <a:pPr lvl="1"/>
            <a:r>
              <a:rPr lang="en-US" sz="1400" dirty="0"/>
              <a:t>Electrodeposition</a:t>
            </a:r>
          </a:p>
          <a:p>
            <a:pPr marL="809625" lvl="3" indent="-271463">
              <a:lnSpc>
                <a:spcPts val="1500"/>
              </a:lnSpc>
            </a:pPr>
            <a:r>
              <a:rPr lang="en-US" sz="1200" i="1" dirty="0"/>
              <a:t>Cathode : 3 different </a:t>
            </a:r>
            <a:r>
              <a:rPr lang="en-US" sz="1200" i="1" dirty="0" smtClean="0"/>
              <a:t>materials studied </a:t>
            </a:r>
            <a:r>
              <a:rPr lang="en-US" sz="1200" i="1" dirty="0"/>
              <a:t>(Zr, G</a:t>
            </a:r>
            <a:r>
              <a:rPr lang="en-US" sz="1200" i="1" dirty="0" smtClean="0"/>
              <a:t>raphite, </a:t>
            </a:r>
            <a:r>
              <a:rPr lang="en-US" sz="1200" i="1" dirty="0"/>
              <a:t>SS)</a:t>
            </a:r>
          </a:p>
          <a:p>
            <a:pPr marL="809625" lvl="3" indent="-271463">
              <a:lnSpc>
                <a:spcPts val="1500"/>
              </a:lnSpc>
            </a:pPr>
            <a:r>
              <a:rPr lang="en-US" sz="1200" i="1" dirty="0"/>
              <a:t>Anode : </a:t>
            </a:r>
            <a:r>
              <a:rPr lang="en-US" sz="1200" i="1" dirty="0" err="1"/>
              <a:t>Zr</a:t>
            </a:r>
            <a:r>
              <a:rPr lang="en-US" sz="1200" i="1" dirty="0"/>
              <a:t> </a:t>
            </a:r>
            <a:r>
              <a:rPr lang="en-US" sz="1200" i="1" dirty="0" smtClean="0"/>
              <a:t>plates</a:t>
            </a:r>
            <a:endParaRPr lang="en-US" sz="1200" i="1" dirty="0"/>
          </a:p>
          <a:p>
            <a:pPr marL="809625" lvl="3" indent="-271463">
              <a:lnSpc>
                <a:spcPts val="1500"/>
              </a:lnSpc>
            </a:pPr>
            <a:r>
              <a:rPr lang="en-US" sz="1200" i="1" dirty="0" smtClean="0"/>
              <a:t>Quasi reference </a:t>
            </a:r>
            <a:r>
              <a:rPr lang="en-US" sz="1200" i="1" dirty="0"/>
              <a:t>electrode : Pt wire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</p:txBody>
      </p:sp>
      <p:pic>
        <p:nvPicPr>
          <p:cNvPr id="23" name="Picture 2" descr="O:\Personnel\Thèse\Expériences\Photos\DSC_013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2" r="14345"/>
          <a:stretch/>
        </p:blipFill>
        <p:spPr bwMode="auto">
          <a:xfrm>
            <a:off x="5325045" y="980728"/>
            <a:ext cx="229517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re 1"/>
          <p:cNvSpPr txBox="1">
            <a:spLocks/>
          </p:cNvSpPr>
          <p:nvPr/>
        </p:nvSpPr>
        <p:spPr bwMode="gray">
          <a:xfrm>
            <a:off x="5292080" y="6408638"/>
            <a:ext cx="3240360" cy="40473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2800" b="0" kern="1200" cap="all" baseline="0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altLang="fr-FR" sz="1200" cap="none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2018 International </a:t>
            </a:r>
            <a:r>
              <a:rPr lang="en-US" altLang="fr-FR" sz="1200" cap="none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Pyroprocessing</a:t>
            </a:r>
            <a:r>
              <a:rPr lang="en-US" altLang="fr-FR" sz="1200" cap="none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Research </a:t>
            </a:r>
            <a:r>
              <a:rPr lang="en-US" altLang="fr-FR" sz="1200" cap="none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Conference, </a:t>
            </a:r>
            <a:r>
              <a:rPr lang="en-US" sz="1200" cap="none" dirty="0">
                <a:solidFill>
                  <a:schemeClr val="bg2">
                    <a:lumMod val="75000"/>
                  </a:schemeClr>
                </a:solidFill>
              </a:rPr>
              <a:t>October 24 - 26, 2018</a:t>
            </a:r>
            <a:endParaRPr lang="fr-FR" altLang="fr-FR" sz="1200" cap="none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668" y="1418064"/>
            <a:ext cx="1514582" cy="265900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738389" y="3140968"/>
            <a:ext cx="1713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</a:rPr>
              <a:t>Inactive </a:t>
            </a:r>
            <a:r>
              <a:rPr lang="fr-FR" sz="1400" b="1" dirty="0" err="1" smtClean="0">
                <a:solidFill>
                  <a:schemeClr val="bg1"/>
                </a:solidFill>
              </a:rPr>
              <a:t>Glovebox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179512" y="980728"/>
            <a:ext cx="4637674" cy="15074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1338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6"/>
              </a:buBlip>
              <a:defRPr sz="16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00" dirty="0" smtClean="0"/>
              <a:t>Salt media</a:t>
            </a:r>
          </a:p>
          <a:p>
            <a:pPr lvl="1"/>
            <a:r>
              <a:rPr lang="en-GB" sz="1400" dirty="0" smtClean="0"/>
              <a:t>Chlorides: several stable oxidation states </a:t>
            </a:r>
            <a:r>
              <a:rPr lang="en-GB" sz="1000" i="1" dirty="0" smtClean="0"/>
              <a:t>(0, I, II, IV) </a:t>
            </a:r>
            <a:r>
              <a:rPr lang="en-GB" sz="1400" dirty="0" smtClean="0"/>
              <a:t>of </a:t>
            </a:r>
            <a:r>
              <a:rPr lang="en-GB" sz="1400" dirty="0" err="1" smtClean="0"/>
              <a:t>Zr</a:t>
            </a:r>
            <a:r>
              <a:rPr lang="en-GB" sz="1400" dirty="0" smtClean="0"/>
              <a:t> reported in the literature → </a:t>
            </a:r>
            <a:r>
              <a:rPr lang="en-GB" sz="1400" b="1" dirty="0" smtClean="0">
                <a:solidFill>
                  <a:srgbClr val="FF0000"/>
                </a:solidFill>
              </a:rPr>
              <a:t>Not adapted</a:t>
            </a:r>
          </a:p>
          <a:p>
            <a:pPr lvl="1"/>
            <a:r>
              <a:rPr lang="en-GB" sz="1400" dirty="0" smtClean="0"/>
              <a:t>Fluorides: should stabilise oxidation state → 				    </a:t>
            </a:r>
            <a:r>
              <a:rPr lang="en-GB" sz="1400" b="1" dirty="0" smtClean="0"/>
              <a:t>Eutectic </a:t>
            </a:r>
            <a:r>
              <a:rPr lang="en-GB" sz="1400" b="1" dirty="0" err="1" smtClean="0"/>
              <a:t>LiF-NaF</a:t>
            </a:r>
            <a:endParaRPr lang="en-GB" sz="1400" b="1" dirty="0" smtClean="0"/>
          </a:p>
          <a:p>
            <a:pPr lvl="1"/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25998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6626"/>
            <a:ext cx="5312060" cy="347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FB9B6D-867A-40B8-ACB0-35CC9F272C9C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322" y="18130"/>
            <a:ext cx="6505845" cy="938496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2105902" y="103155"/>
            <a:ext cx="6139220" cy="711952"/>
          </a:xfrm>
        </p:spPr>
        <p:txBody>
          <a:bodyPr/>
          <a:lstStyle/>
          <a:p>
            <a:pPr algn="ctr"/>
            <a:r>
              <a:rPr lang="fr-FR" cap="none" dirty="0" err="1" smtClean="0"/>
              <a:t>Thermodynamic</a:t>
            </a:r>
            <a:r>
              <a:rPr lang="fr-FR" cap="none" dirty="0" smtClean="0"/>
              <a:t> </a:t>
            </a:r>
            <a:r>
              <a:rPr lang="fr-FR" cap="none" dirty="0" err="1" smtClean="0"/>
              <a:t>approach</a:t>
            </a:r>
            <a:endParaRPr lang="en-US" cap="none" dirty="0"/>
          </a:p>
        </p:txBody>
      </p:sp>
      <p:sp>
        <p:nvSpPr>
          <p:cNvPr id="31" name="Titre 1"/>
          <p:cNvSpPr txBox="1">
            <a:spLocks/>
          </p:cNvSpPr>
          <p:nvPr/>
        </p:nvSpPr>
        <p:spPr bwMode="gray">
          <a:xfrm>
            <a:off x="5292080" y="6408638"/>
            <a:ext cx="3240360" cy="40473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2800" b="0" kern="1200" cap="all" baseline="0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altLang="fr-FR" sz="1200" cap="none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2018 International </a:t>
            </a:r>
            <a:r>
              <a:rPr lang="en-US" altLang="fr-FR" sz="1200" cap="none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Pyroprocessing</a:t>
            </a:r>
            <a:r>
              <a:rPr lang="en-US" altLang="fr-FR" sz="1200" cap="none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Research </a:t>
            </a:r>
            <a:r>
              <a:rPr lang="en-US" altLang="fr-FR" sz="1200" cap="none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Conference, </a:t>
            </a:r>
            <a:r>
              <a:rPr lang="en-US" sz="1200" cap="none" dirty="0">
                <a:solidFill>
                  <a:schemeClr val="bg2">
                    <a:lumMod val="75000"/>
                  </a:schemeClr>
                </a:solidFill>
              </a:rPr>
              <a:t>October 24 - 26, 2018</a:t>
            </a:r>
            <a:endParaRPr lang="fr-FR" altLang="fr-FR" sz="1200" cap="none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427984" y="1268760"/>
            <a:ext cx="49084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pO</a:t>
            </a:r>
            <a:r>
              <a:rPr lang="fr-FR" sz="1200" b="1" baseline="30000" dirty="0" smtClean="0"/>
              <a:t>2-</a:t>
            </a:r>
            <a:endParaRPr lang="fr-FR" sz="1200" b="1" baseline="300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21785"/>
            <a:ext cx="4300711" cy="183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589240"/>
            <a:ext cx="4194343" cy="74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contenu 2"/>
          <p:cNvSpPr txBox="1">
            <a:spLocks/>
          </p:cNvSpPr>
          <p:nvPr/>
        </p:nvSpPr>
        <p:spPr bwMode="gray">
          <a:xfrm>
            <a:off x="5004048" y="1135316"/>
            <a:ext cx="4088666" cy="329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 sz="2200">
                <a:solidFill>
                  <a:schemeClr val="tx2"/>
                </a:solidFill>
              </a:defRPr>
            </a:lvl1pPr>
            <a:lvl2pPr marL="627063" lvl="1" indent="-360363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7"/>
              </a:buBlip>
            </a:lvl2pPr>
            <a:lvl3pPr marL="361950" lvl="2" indent="0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>
                <a:solidFill>
                  <a:srgbClr val="666666"/>
                </a:solidFill>
              </a:defRPr>
            </a:lvl3pPr>
            <a:lvl4pPr marL="1009650" lvl="3" indent="-238125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8"/>
              </a:buBlip>
              <a:defRPr sz="1600">
                <a:solidFill>
                  <a:schemeClr val="bg2">
                    <a:lumMod val="75000"/>
                  </a:schemeClr>
                </a:solidFill>
              </a:defRPr>
            </a:lvl4pPr>
            <a:lvl5pPr marL="1133475" lvl="4" indent="-114300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>
              <a:lnSpc>
                <a:spcPts val="1500"/>
              </a:lnSpc>
              <a:spcAft>
                <a:spcPts val="300"/>
              </a:spcAft>
            </a:pPr>
            <a:r>
              <a:rPr lang="en-GB" sz="1400" dirty="0" smtClean="0"/>
              <a:t>Determination of </a:t>
            </a:r>
            <a:r>
              <a:rPr lang="en-GB" sz="1400" dirty="0" err="1" smtClean="0"/>
              <a:t>Pourbaix</a:t>
            </a:r>
            <a:r>
              <a:rPr lang="en-GB" sz="1400" dirty="0" smtClean="0"/>
              <a:t> diagram</a:t>
            </a:r>
          </a:p>
          <a:p>
            <a:pPr lvl="1">
              <a:lnSpc>
                <a:spcPts val="1500"/>
              </a:lnSpc>
              <a:spcAft>
                <a:spcPts val="300"/>
              </a:spcAft>
            </a:pPr>
            <a:endParaRPr lang="en-GB" sz="1600" dirty="0" smtClean="0"/>
          </a:p>
          <a:p>
            <a:pPr marL="809625" lvl="3" indent="-271463">
              <a:lnSpc>
                <a:spcPts val="1500"/>
              </a:lnSpc>
            </a:pPr>
            <a:r>
              <a:rPr lang="en-GB" sz="1200" i="1" dirty="0" smtClean="0"/>
              <a:t>Using HSC</a:t>
            </a:r>
            <a:r>
              <a:rPr lang="en-GB" sz="1200" i="1" baseline="30000" dirty="0" smtClean="0"/>
              <a:t>®</a:t>
            </a:r>
            <a:r>
              <a:rPr lang="en-GB" sz="1200" i="1" dirty="0" smtClean="0"/>
              <a:t> Chemistry database</a:t>
            </a:r>
            <a:endParaRPr lang="en-GB" sz="1200" i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809625" lvl="3" indent="-271463">
              <a:lnSpc>
                <a:spcPts val="1500"/>
              </a:lnSpc>
            </a:pPr>
            <a:r>
              <a:rPr lang="en-GB" sz="1200" i="1" dirty="0" smtClean="0">
                <a:solidFill>
                  <a:schemeClr val="bg2">
                    <a:lumMod val="75000"/>
                  </a:schemeClr>
                </a:solidFill>
              </a:rPr>
              <a:t>Considered species : </a:t>
            </a:r>
            <a:r>
              <a:rPr lang="en-GB" sz="1200" i="1" dirty="0" err="1" smtClean="0">
                <a:solidFill>
                  <a:schemeClr val="bg2">
                    <a:lumMod val="75000"/>
                  </a:schemeClr>
                </a:solidFill>
              </a:rPr>
              <a:t>Zr</a:t>
            </a:r>
            <a:r>
              <a:rPr lang="en-GB" sz="1200" i="1" dirty="0" smtClean="0">
                <a:solidFill>
                  <a:schemeClr val="bg2">
                    <a:lumMod val="75000"/>
                  </a:schemeClr>
                </a:solidFill>
              </a:rPr>
              <a:t>, ZrF</a:t>
            </a:r>
            <a:r>
              <a:rPr lang="en-GB" sz="1200" i="1" baseline="-25000" dirty="0" smtClean="0">
                <a:solidFill>
                  <a:schemeClr val="bg2">
                    <a:lumMod val="75000"/>
                  </a:schemeClr>
                </a:solidFill>
              </a:rPr>
              <a:t>4</a:t>
            </a:r>
            <a:r>
              <a:rPr lang="en-GB" sz="1200" i="1" dirty="0" smtClean="0">
                <a:solidFill>
                  <a:schemeClr val="bg2">
                    <a:lumMod val="75000"/>
                  </a:schemeClr>
                </a:solidFill>
              </a:rPr>
              <a:t> and ZrO</a:t>
            </a:r>
            <a:r>
              <a:rPr lang="en-GB" sz="1200" i="1" baseline="-25000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</a:p>
          <a:p>
            <a:pPr marL="809625" lvl="3" indent="-271463">
              <a:lnSpc>
                <a:spcPts val="1500"/>
              </a:lnSpc>
            </a:pPr>
            <a:r>
              <a:rPr lang="en-GB" sz="1200" i="1" dirty="0" smtClean="0"/>
              <a:t>ZrF</a:t>
            </a:r>
            <a:r>
              <a:rPr lang="en-GB" sz="1200" i="1" baseline="-25000" dirty="0" smtClean="0"/>
              <a:t>4</a:t>
            </a:r>
            <a:r>
              <a:rPr lang="en-GB" sz="1200" i="1" dirty="0" smtClean="0"/>
              <a:t> activity considered: 0.1</a:t>
            </a:r>
          </a:p>
          <a:p>
            <a:pPr marL="809625" lvl="3" indent="-271463">
              <a:lnSpc>
                <a:spcPts val="1500"/>
              </a:lnSpc>
            </a:pPr>
            <a:r>
              <a:rPr lang="en-GB" sz="1200" i="1" dirty="0" smtClean="0">
                <a:solidFill>
                  <a:schemeClr val="bg2">
                    <a:lumMod val="75000"/>
                  </a:schemeClr>
                </a:solidFill>
              </a:rPr>
              <a:t>Limits of the diagram : reduction of Na</a:t>
            </a:r>
            <a:r>
              <a:rPr lang="en-GB" sz="1200" i="1" baseline="30000" dirty="0" smtClean="0">
                <a:solidFill>
                  <a:schemeClr val="bg2">
                    <a:lumMod val="75000"/>
                  </a:schemeClr>
                </a:solidFill>
              </a:rPr>
              <a:t>+</a:t>
            </a:r>
            <a:r>
              <a:rPr lang="en-GB" sz="1200" i="1" dirty="0" smtClean="0">
                <a:solidFill>
                  <a:schemeClr val="bg2">
                    <a:lumMod val="75000"/>
                  </a:schemeClr>
                </a:solidFill>
              </a:rPr>
              <a:t> and oxidation of Ag working electrode</a:t>
            </a:r>
          </a:p>
          <a:p>
            <a:pPr marL="809625" lvl="3" indent="-271463">
              <a:lnSpc>
                <a:spcPts val="1500"/>
              </a:lnSpc>
            </a:pPr>
            <a:endParaRPr lang="en-GB" sz="1200" i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625475" lvl="1"/>
            <a:r>
              <a:rPr lang="en-GB" sz="1400" dirty="0" smtClean="0"/>
              <a:t>Influence of pO</a:t>
            </a:r>
            <a:r>
              <a:rPr lang="en-GB" sz="1400" baseline="-25000" dirty="0" smtClean="0"/>
              <a:t>2-</a:t>
            </a:r>
            <a:r>
              <a:rPr lang="en-GB" sz="1400" dirty="0" smtClean="0"/>
              <a:t> on stability of </a:t>
            </a:r>
            <a:r>
              <a:rPr lang="en-GB" sz="1400" dirty="0" err="1" smtClean="0"/>
              <a:t>Zr</a:t>
            </a:r>
            <a:endParaRPr lang="en-GB" sz="1400" dirty="0" smtClean="0"/>
          </a:p>
          <a:p>
            <a:pPr marL="360362" lvl="2"/>
            <a:r>
              <a:rPr lang="en-GB" sz="1200" dirty="0" smtClean="0">
                <a:solidFill>
                  <a:schemeClr val="tx1"/>
                </a:solidFill>
              </a:rPr>
              <a:t>	Solubility limit : </a:t>
            </a:r>
            <a:r>
              <a:rPr lang="en-GB" sz="1200" dirty="0" err="1" smtClean="0">
                <a:solidFill>
                  <a:schemeClr val="tx1"/>
                </a:solidFill>
              </a:rPr>
              <a:t>pKs</a:t>
            </a:r>
            <a:r>
              <a:rPr lang="en-GB" sz="1200" dirty="0" smtClean="0">
                <a:solidFill>
                  <a:schemeClr val="tx1"/>
                </a:solidFill>
              </a:rPr>
              <a:t> = 24.5</a:t>
            </a:r>
          </a:p>
          <a:p>
            <a:pPr marL="360362" lvl="2"/>
            <a:r>
              <a:rPr lang="en-GB" sz="1200" dirty="0" smtClean="0">
                <a:solidFill>
                  <a:schemeClr val="tx1"/>
                </a:solidFill>
              </a:rPr>
              <a:t>		</a:t>
            </a:r>
            <a:r>
              <a:rPr lang="en-GB" sz="1200" b="1" i="1" dirty="0" smtClean="0">
                <a:solidFill>
                  <a:schemeClr val="tx1"/>
                </a:solidFill>
              </a:rPr>
              <a:t>→ pO</a:t>
            </a:r>
            <a:r>
              <a:rPr lang="en-GB" sz="1200" b="1" i="1" baseline="30000" dirty="0" smtClean="0">
                <a:solidFill>
                  <a:schemeClr val="tx1"/>
                </a:solidFill>
              </a:rPr>
              <a:t>2-</a:t>
            </a:r>
            <a:r>
              <a:rPr lang="en-GB" sz="1200" b="1" i="1" dirty="0" smtClean="0">
                <a:solidFill>
                  <a:schemeClr val="tx1"/>
                </a:solidFill>
              </a:rPr>
              <a:t> = 11.7</a:t>
            </a:r>
          </a:p>
          <a:p>
            <a:pPr marL="360362" lvl="2"/>
            <a:endParaRPr lang="en-GB" sz="1200" b="1" i="1" dirty="0">
              <a:solidFill>
                <a:schemeClr val="tx1"/>
              </a:solidFill>
            </a:endParaRPr>
          </a:p>
          <a:p>
            <a:pPr marL="360362" lvl="2"/>
            <a:r>
              <a:rPr lang="en-GB" sz="1200" b="1" i="1" dirty="0" err="1" smtClean="0">
                <a:solidFill>
                  <a:schemeClr val="tx1"/>
                </a:solidFill>
              </a:rPr>
              <a:t>Zr</a:t>
            </a:r>
            <a:r>
              <a:rPr lang="en-GB" sz="1200" b="1" i="1" dirty="0" smtClean="0">
                <a:solidFill>
                  <a:schemeClr val="tx1"/>
                </a:solidFill>
              </a:rPr>
              <a:t> very sensitive to presence of O</a:t>
            </a:r>
            <a:r>
              <a:rPr lang="en-GB" sz="1200" b="1" i="1" baseline="30000" dirty="0" smtClean="0">
                <a:solidFill>
                  <a:schemeClr val="tx1"/>
                </a:solidFill>
              </a:rPr>
              <a:t>2-</a:t>
            </a:r>
            <a:r>
              <a:rPr lang="en-GB" sz="1200" b="1" i="1" dirty="0" smtClean="0">
                <a:solidFill>
                  <a:schemeClr val="tx1"/>
                </a:solidFill>
              </a:rPr>
              <a:t> in the salt</a:t>
            </a:r>
          </a:p>
          <a:p>
            <a:pPr marL="360362" lvl="2"/>
            <a:endParaRPr lang="en-GB" sz="1200" b="1" i="1" dirty="0">
              <a:solidFill>
                <a:schemeClr val="tx1"/>
              </a:solidFill>
            </a:endParaRPr>
          </a:p>
          <a:p>
            <a:pPr marL="360362" lvl="2"/>
            <a:endParaRPr lang="en-GB" sz="1200" b="1" i="1" dirty="0" smtClean="0">
              <a:solidFill>
                <a:schemeClr val="tx1"/>
              </a:solidFill>
            </a:endParaRPr>
          </a:p>
          <a:p>
            <a:pPr marL="360362" lvl="2"/>
            <a:endParaRPr lang="en-GB" sz="1200" b="1" i="1" dirty="0" smtClean="0">
              <a:solidFill>
                <a:schemeClr val="tx1"/>
              </a:solidFill>
            </a:endParaRPr>
          </a:p>
          <a:p>
            <a:pPr marL="360362" lvl="2"/>
            <a:r>
              <a:rPr lang="en-GB" sz="1400" b="1" dirty="0" smtClean="0">
                <a:solidFill>
                  <a:schemeClr val="tx2"/>
                </a:solidFill>
              </a:rPr>
              <a:t>Importance of preparation of the salt: avoiding maximum presence of oxide</a:t>
            </a:r>
            <a:endParaRPr lang="en-GB" sz="1400" b="1" dirty="0">
              <a:solidFill>
                <a:schemeClr val="tx2"/>
              </a:solidFill>
            </a:endParaRPr>
          </a:p>
        </p:txBody>
      </p:sp>
      <p:sp>
        <p:nvSpPr>
          <p:cNvPr id="5" name="Flèche vers le bas 4"/>
          <p:cNvSpPr/>
          <p:nvPr/>
        </p:nvSpPr>
        <p:spPr>
          <a:xfrm>
            <a:off x="6732240" y="4077072"/>
            <a:ext cx="316141" cy="648072"/>
          </a:xfrm>
          <a:prstGeom prst="down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6732240" y="3212976"/>
            <a:ext cx="129614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>
            <a:stCxn id="7" idx="2"/>
          </p:cNvCxnSpPr>
          <p:nvPr/>
        </p:nvCxnSpPr>
        <p:spPr>
          <a:xfrm flipH="1" flipV="1">
            <a:off x="2607322" y="2924944"/>
            <a:ext cx="4124918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6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908" y="1340768"/>
            <a:ext cx="3577588" cy="253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FB9B6D-867A-40B8-ACB0-35CC9F272C9C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322" y="18130"/>
            <a:ext cx="6505845" cy="938496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2105902" y="103155"/>
            <a:ext cx="6139220" cy="711952"/>
          </a:xfrm>
        </p:spPr>
        <p:txBody>
          <a:bodyPr/>
          <a:lstStyle/>
          <a:p>
            <a:pPr algn="ctr"/>
            <a:r>
              <a:rPr lang="en-US" cap="none" dirty="0"/>
              <a:t>Electrochemical</a:t>
            </a:r>
            <a:r>
              <a:rPr lang="fr-FR" cap="none" dirty="0"/>
              <a:t> </a:t>
            </a:r>
            <a:r>
              <a:rPr lang="en-US" cap="none" dirty="0" smtClean="0"/>
              <a:t>behavior: cyclic voltammetry</a:t>
            </a:r>
            <a:endParaRPr lang="en-US" cap="none" dirty="0"/>
          </a:p>
        </p:txBody>
      </p:sp>
      <p:sp>
        <p:nvSpPr>
          <p:cNvPr id="22" name="Espace réservé du texte 3"/>
          <p:cNvSpPr txBox="1">
            <a:spLocks/>
          </p:cNvSpPr>
          <p:nvPr/>
        </p:nvSpPr>
        <p:spPr>
          <a:xfrm>
            <a:off x="-36512" y="4181601"/>
            <a:ext cx="5832648" cy="6875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 algn="ctr">
              <a:spcBef>
                <a:spcPct val="20000"/>
              </a:spcBef>
              <a:buFont typeface="Arial" pitchFamily="34" charset="0"/>
              <a:buNone/>
              <a:defRPr sz="1200" b="1" i="1">
                <a:solidFill>
                  <a:schemeClr val="bg1">
                    <a:lumMod val="50000"/>
                  </a:schemeClr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 b="1">
                <a:solidFill>
                  <a:schemeClr val="bg1">
                    <a:lumMod val="50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i="1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700" dirty="0"/>
              <a:t>Cyclic </a:t>
            </a:r>
            <a:r>
              <a:rPr lang="en-US" sz="700" dirty="0" err="1"/>
              <a:t>voltammograms</a:t>
            </a:r>
            <a:r>
              <a:rPr lang="en-US" sz="700" dirty="0"/>
              <a:t> of the </a:t>
            </a:r>
            <a:r>
              <a:rPr lang="en-US" sz="700" dirty="0" err="1"/>
              <a:t>LiF</a:t>
            </a:r>
            <a:r>
              <a:rPr lang="en-US" sz="700" dirty="0"/>
              <a:t>–</a:t>
            </a:r>
            <a:r>
              <a:rPr lang="en-US" sz="700" dirty="0" err="1"/>
              <a:t>NaF</a:t>
            </a:r>
            <a:r>
              <a:rPr lang="en-US" sz="700" dirty="0"/>
              <a:t> system at 100 mV.s</a:t>
            </a:r>
            <a:r>
              <a:rPr lang="en-US" sz="700" baseline="30000" dirty="0"/>
              <a:t>−1</a:t>
            </a:r>
            <a:r>
              <a:rPr lang="en-US" sz="700" dirty="0"/>
              <a:t> and 750 °C: without ZrF</a:t>
            </a:r>
            <a:r>
              <a:rPr lang="en-US" sz="700" baseline="-25000" dirty="0"/>
              <a:t>4</a:t>
            </a:r>
            <a:r>
              <a:rPr lang="en-US" sz="700" dirty="0"/>
              <a:t> (grey) and with ZrF</a:t>
            </a:r>
            <a:r>
              <a:rPr lang="en-US" sz="700" baseline="-25000" dirty="0"/>
              <a:t>4</a:t>
            </a:r>
            <a:r>
              <a:rPr lang="en-US" sz="700" dirty="0"/>
              <a:t> addition of 0.06 mol.kg</a:t>
            </a:r>
            <a:r>
              <a:rPr lang="en-US" sz="700" baseline="30000" dirty="0"/>
              <a:t>−1</a:t>
            </a:r>
            <a:r>
              <a:rPr lang="en-US" sz="700" dirty="0"/>
              <a:t> (black). Inset. Variation of the peak current density (◊) and the peak potential (□) versus the square root of the potential scan rate. Working electrode: Ag (S = 0.36 cm</a:t>
            </a:r>
            <a:r>
              <a:rPr lang="en-US" sz="700" baseline="30000" dirty="0"/>
              <a:t>2</a:t>
            </a:r>
            <a:r>
              <a:rPr lang="en-US" sz="700" dirty="0"/>
              <a:t>); auxiliary electrode: glassy carbon; comparison electrode: Pt</a:t>
            </a:r>
            <a:endParaRPr lang="fr-FR" sz="700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467544" y="4725144"/>
            <a:ext cx="3240360" cy="360040"/>
          </a:xfrm>
          <a:prstGeom prst="round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Reduction of </a:t>
            </a:r>
            <a:r>
              <a:rPr lang="en-US" sz="1400" dirty="0" err="1">
                <a:solidFill>
                  <a:schemeClr val="tx1"/>
                </a:solidFill>
              </a:rPr>
              <a:t>Zr</a:t>
            </a:r>
            <a:r>
              <a:rPr lang="en-US" sz="1400" dirty="0">
                <a:solidFill>
                  <a:schemeClr val="tx1"/>
                </a:solidFill>
              </a:rPr>
              <a:t>(IV) </a:t>
            </a:r>
            <a:r>
              <a:rPr lang="en-US" sz="1400" dirty="0" smtClean="0">
                <a:solidFill>
                  <a:schemeClr val="tx1"/>
                </a:solidFill>
              </a:rPr>
              <a:t>occurs in </a:t>
            </a:r>
            <a:r>
              <a:rPr lang="en-US" sz="1400" dirty="0">
                <a:solidFill>
                  <a:schemeClr val="tx1"/>
                </a:solidFill>
              </a:rPr>
              <a:t>one step </a:t>
            </a:r>
          </a:p>
        </p:txBody>
      </p:sp>
      <p:sp>
        <p:nvSpPr>
          <p:cNvPr id="33" name="Rectangle à coins arrondis 32"/>
          <p:cNvSpPr/>
          <p:nvPr/>
        </p:nvSpPr>
        <p:spPr>
          <a:xfrm>
            <a:off x="467544" y="5877272"/>
            <a:ext cx="2232248" cy="360040"/>
          </a:xfrm>
          <a:prstGeom prst="round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Quasi-reversible system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467580" y="5229201"/>
            <a:ext cx="3744416" cy="360040"/>
          </a:xfrm>
          <a:prstGeom prst="round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Reduction is controlled by diffusion of </a:t>
            </a:r>
            <a:r>
              <a:rPr lang="en-US" sz="1400" dirty="0" err="1">
                <a:solidFill>
                  <a:schemeClr val="tx1"/>
                </a:solidFill>
              </a:rPr>
              <a:t>Zr</a:t>
            </a:r>
            <a:r>
              <a:rPr lang="en-US" sz="1400" dirty="0">
                <a:solidFill>
                  <a:schemeClr val="tx1"/>
                </a:solidFill>
              </a:rPr>
              <a:t>(IV)</a:t>
            </a:r>
          </a:p>
        </p:txBody>
      </p:sp>
      <p:cxnSp>
        <p:nvCxnSpPr>
          <p:cNvPr id="11" name="Connecteur droit avec flèche 10"/>
          <p:cNvCxnSpPr>
            <a:stCxn id="20" idx="3"/>
          </p:cNvCxnSpPr>
          <p:nvPr/>
        </p:nvCxnSpPr>
        <p:spPr>
          <a:xfrm>
            <a:off x="4211996" y="5409221"/>
            <a:ext cx="324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à coins arrondis 22"/>
          <p:cNvSpPr/>
          <p:nvPr/>
        </p:nvSpPr>
        <p:spPr>
          <a:xfrm>
            <a:off x="4608004" y="4869161"/>
            <a:ext cx="3564432" cy="36004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Diffusion coefficient</a:t>
            </a:r>
          </a:p>
        </p:txBody>
      </p:sp>
      <p:sp>
        <p:nvSpPr>
          <p:cNvPr id="27" name="Rectangle à coins arrondis 26"/>
          <p:cNvSpPr/>
          <p:nvPr/>
        </p:nvSpPr>
        <p:spPr>
          <a:xfrm>
            <a:off x="4608003" y="5604349"/>
            <a:ext cx="1908214" cy="36004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Arrhenius type law →</a:t>
            </a:r>
          </a:p>
        </p:txBody>
      </p:sp>
      <p:sp>
        <p:nvSpPr>
          <p:cNvPr id="28" name="Rectangle à coins arrondis 27"/>
          <p:cNvSpPr/>
          <p:nvPr/>
        </p:nvSpPr>
        <p:spPr>
          <a:xfrm>
            <a:off x="4608004" y="4869160"/>
            <a:ext cx="4356484" cy="1188132"/>
          </a:xfrm>
          <a:prstGeom prst="round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5508104" y="5229201"/>
            <a:ext cx="0" cy="36003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385430" y="5525639"/>
                <a:ext cx="2363034" cy="4956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fr-FR" sz="1400" b="1" i="1" dirty="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fr-FR" sz="1400" b="1" i="0" dirty="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r>
                                <a:rPr lang="fr-FR" sz="1400" b="1" i="0" dirty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𝐃</m:t>
                              </m:r>
                            </m:e>
                          </m:func>
                        </m:e>
                        <m:sub>
                          <m:r>
                            <a:rPr lang="fr-FR" sz="1400" b="1" i="0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𝐙𝐫</m:t>
                          </m:r>
                          <m:d>
                            <m:dPr>
                              <m:ctrlPr>
                                <a:rPr lang="fr-FR" sz="1400" b="1" i="1" dirty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1400" b="1" i="0" dirty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𝐈𝐕</m:t>
                              </m:r>
                            </m:e>
                          </m:d>
                        </m:sub>
                      </m:sSub>
                      <m:r>
                        <a:rPr lang="fr-FR" sz="1400" b="1" i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400" b="1" i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1400" b="1" i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fr-FR" sz="1400" b="1" i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1400" b="1" i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𝟕𝟕</m:t>
                      </m:r>
                      <m:r>
                        <a:rPr lang="fr-FR" sz="1400" b="1" i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sz="1400" b="1" i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400" b="1" i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𝟑𝟔𝟒𝟗</m:t>
                          </m:r>
                        </m:num>
                        <m:den>
                          <m:r>
                            <a:rPr lang="fr-FR" sz="1400" b="1" i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𝐓</m:t>
                          </m:r>
                        </m:den>
                      </m:f>
                    </m:oMath>
                  </m:oMathPara>
                </a14:m>
                <a:endParaRPr lang="fr-FR" sz="1400" b="1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430" y="5525639"/>
                <a:ext cx="2363034" cy="49564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e 7"/>
          <p:cNvGrpSpPr/>
          <p:nvPr/>
        </p:nvGrpSpPr>
        <p:grpSpPr>
          <a:xfrm>
            <a:off x="187442" y="971967"/>
            <a:ext cx="5258473" cy="3213844"/>
            <a:chOff x="1907704" y="971967"/>
            <a:chExt cx="5258473" cy="3213844"/>
          </a:xfrm>
        </p:grpSpPr>
        <p:grpSp>
          <p:nvGrpSpPr>
            <p:cNvPr id="7" name="Groupe 6"/>
            <p:cNvGrpSpPr/>
            <p:nvPr/>
          </p:nvGrpSpPr>
          <p:grpSpPr>
            <a:xfrm>
              <a:off x="2123728" y="984337"/>
              <a:ext cx="4896623" cy="3201474"/>
              <a:chOff x="2123728" y="984337"/>
              <a:chExt cx="4896623" cy="3201474"/>
            </a:xfrm>
          </p:grpSpPr>
          <p:pic>
            <p:nvPicPr>
              <p:cNvPr id="19" name="Image 1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3728" y="984337"/>
                <a:ext cx="4896623" cy="3201474"/>
              </a:xfrm>
              <a:prstGeom prst="rect">
                <a:avLst/>
              </a:prstGeom>
              <a:noFill/>
            </p:spPr>
          </p:pic>
          <p:sp>
            <p:nvSpPr>
              <p:cNvPr id="6" name="Rectangle 5"/>
              <p:cNvSpPr/>
              <p:nvPr/>
            </p:nvSpPr>
            <p:spPr>
              <a:xfrm>
                <a:off x="3059832" y="1002893"/>
                <a:ext cx="216024" cy="1722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843808" y="3234830"/>
                <a:ext cx="216024" cy="1722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ZoneTexte 1"/>
                <p:cNvSpPr txBox="1"/>
                <p:nvPr/>
              </p:nvSpPr>
              <p:spPr>
                <a:xfrm>
                  <a:off x="2607322" y="971967"/>
                  <a:ext cx="126791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𝑍𝑟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⟶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𝑍𝑟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𝐼𝑉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fr-FR" sz="1400" dirty="0"/>
                </a:p>
              </p:txBody>
            </p:sp>
          </mc:Choice>
          <mc:Fallback xmlns="">
            <p:sp>
              <p:nvSpPr>
                <p:cNvPr id="2" name="ZoneTexte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7322" y="971967"/>
                  <a:ext cx="1267911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ZoneTexte 25"/>
                <p:cNvSpPr txBox="1"/>
                <p:nvPr/>
              </p:nvSpPr>
              <p:spPr>
                <a:xfrm>
                  <a:off x="2447764" y="3063275"/>
                  <a:ext cx="126791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𝑍𝑟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⟵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𝑍𝑟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𝐼𝑉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fr-FR" sz="1400" dirty="0"/>
                </a:p>
              </p:txBody>
            </p:sp>
          </mc:Choice>
          <mc:Fallback xmlns="">
            <p:sp>
              <p:nvSpPr>
                <p:cNvPr id="26" name="ZoneTexte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7764" y="3063275"/>
                  <a:ext cx="1267911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ZoneTexte 28"/>
                <p:cNvSpPr txBox="1"/>
                <p:nvPr/>
              </p:nvSpPr>
              <p:spPr>
                <a:xfrm>
                  <a:off x="1907704" y="3484637"/>
                  <a:ext cx="126868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𝑁𝑎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⟵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𝑁𝑎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fr-FR" sz="1400" dirty="0"/>
                </a:p>
              </p:txBody>
            </p:sp>
          </mc:Choice>
          <mc:Fallback xmlns="">
            <p:sp>
              <p:nvSpPr>
                <p:cNvPr id="29" name="ZoneTexte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7704" y="3484637"/>
                  <a:ext cx="1268681" cy="30777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ZoneTexte 31"/>
                <p:cNvSpPr txBox="1"/>
                <p:nvPr/>
              </p:nvSpPr>
              <p:spPr>
                <a:xfrm>
                  <a:off x="5944945" y="1265085"/>
                  <a:ext cx="122123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𝐴𝑔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⟶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𝐴𝑔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fr-FR" sz="1400" dirty="0"/>
                </a:p>
              </p:txBody>
            </p:sp>
          </mc:Choice>
          <mc:Fallback xmlns="">
            <p:sp>
              <p:nvSpPr>
                <p:cNvPr id="32" name="ZoneTexte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4945" y="1265085"/>
                  <a:ext cx="1221232" cy="30777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Titre 1"/>
          <p:cNvSpPr txBox="1">
            <a:spLocks/>
          </p:cNvSpPr>
          <p:nvPr/>
        </p:nvSpPr>
        <p:spPr bwMode="gray">
          <a:xfrm>
            <a:off x="5292080" y="6408638"/>
            <a:ext cx="3240360" cy="40473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2800" b="0" kern="1200" cap="all" baseline="0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altLang="fr-FR" sz="1200" cap="none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2018 International </a:t>
            </a:r>
            <a:r>
              <a:rPr lang="en-US" altLang="fr-FR" sz="1200" cap="none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Pyroprocessing</a:t>
            </a:r>
            <a:r>
              <a:rPr lang="en-US" altLang="fr-FR" sz="1200" cap="none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Research </a:t>
            </a:r>
            <a:r>
              <a:rPr lang="en-US" altLang="fr-FR" sz="1200" cap="none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Conference, </a:t>
            </a:r>
            <a:r>
              <a:rPr lang="en-US" sz="1200" cap="none" dirty="0">
                <a:solidFill>
                  <a:schemeClr val="bg2">
                    <a:lumMod val="75000"/>
                  </a:schemeClr>
                </a:solidFill>
              </a:rPr>
              <a:t>October 24 - 26, 2018</a:t>
            </a:r>
            <a:endParaRPr lang="fr-FR" altLang="fr-FR" sz="1200" cap="none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508104" y="4869160"/>
                <a:ext cx="3587170" cy="5845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71525" lvl="3" indent="0">
                  <a:buNone/>
                </a:pPr>
                <a:r>
                  <a:rPr lang="fr-FR" sz="1400" b="1" dirty="0" smtClean="0">
                    <a:solidFill>
                      <a:schemeClr val="bg2">
                        <a:lumMod val="75000"/>
                      </a:schemeClr>
                    </a:solidFill>
                  </a:rPr>
                  <a:t>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1400" b="1" i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𝐣</m:t>
                        </m:r>
                      </m:e>
                      <m:sub>
                        <m:r>
                          <a:rPr lang="fr-FR" sz="1400" b="1" i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sub>
                    </m:sSub>
                    <m:r>
                      <a:rPr lang="fr-FR" sz="140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ad>
                      <m:radPr>
                        <m:degHide m:val="on"/>
                        <m:ctrlPr>
                          <a:rPr lang="fr-FR" sz="1400" b="1" i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1400" b="1" i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𝐯</m:t>
                        </m:r>
                      </m:e>
                    </m:rad>
                  </m:oMath>
                </a14:m>
                <a:endParaRPr lang="fr-FR" sz="1400" b="1" dirty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pPr marL="771525" lvl="3" indent="0">
                  <a:buNone/>
                </a:pPr>
                <a:r>
                  <a:rPr lang="fr-FR" sz="1400" b="1" dirty="0" smtClean="0">
                    <a:solidFill>
                      <a:schemeClr val="bg2">
                        <a:lumMod val="75000"/>
                      </a:schemeClr>
                    </a:solidFill>
                  </a:rPr>
                  <a:t>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1400" b="1" i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b>
                        <m:r>
                          <a:rPr lang="fr-FR" sz="1400" b="1" i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𝐙𝐫</m:t>
                        </m:r>
                        <m:r>
                          <a:rPr lang="fr-FR" sz="1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1400" b="1" i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𝐈𝐕</m:t>
                        </m:r>
                        <m:r>
                          <a:rPr lang="fr-FR" sz="1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FR" sz="140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1" dirty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fr-FR" sz="140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fr-FR" sz="1400" b="1" i="1" dirty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𝟐𝟏</m:t>
                    </m:r>
                    <m:r>
                      <a:rPr lang="fr-FR" sz="140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1400" b="1" i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1" i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fr-FR" sz="1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1400" b="1" i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m:rPr>
                            <m:nor/>
                          </m:rPr>
                          <a:rPr lang="fr-FR" sz="1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rPr>
                          <m:t> </m:t>
                        </m:r>
                      </m:sup>
                    </m:sSup>
                    <m:sSup>
                      <m:sSupPr>
                        <m:ctrlPr>
                          <a:rPr lang="fr-FR" sz="1400" b="1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1400" b="1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fr-FR" sz="1400" b="1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1400" b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1400" b="1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1400" b="1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𝐬</m:t>
                        </m:r>
                      </m:e>
                      <m:sup>
                        <m:r>
                          <a:rPr lang="fr-FR" sz="1400" b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1400" b="1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fr-FR" b="1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4869160"/>
                <a:ext cx="3587170" cy="584584"/>
              </a:xfrm>
              <a:prstGeom prst="rect">
                <a:avLst/>
              </a:prstGeom>
              <a:blipFill rotWithShape="1">
                <a:blip r:embed="rId13"/>
                <a:stretch>
                  <a:fillRect b="-52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Espace réservé du texte 3"/>
          <p:cNvSpPr txBox="1">
            <a:spLocks/>
          </p:cNvSpPr>
          <p:nvPr/>
        </p:nvSpPr>
        <p:spPr>
          <a:xfrm>
            <a:off x="5940152" y="3816071"/>
            <a:ext cx="3155122" cy="62104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 algn="ctr">
              <a:spcBef>
                <a:spcPct val="20000"/>
              </a:spcBef>
              <a:buFont typeface="Arial" pitchFamily="34" charset="0"/>
              <a:buNone/>
              <a:defRPr sz="1200" b="1" i="1">
                <a:solidFill>
                  <a:schemeClr val="bg1">
                    <a:lumMod val="50000"/>
                  </a:schemeClr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 b="1">
                <a:solidFill>
                  <a:schemeClr val="bg1">
                    <a:lumMod val="50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i="1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spcBef>
                <a:spcPts val="0"/>
              </a:spcBef>
            </a:pPr>
            <a:r>
              <a:rPr lang="en-GB" sz="700" dirty="0" smtClean="0"/>
              <a:t>Variation of current density of the reduction peak as a function </a:t>
            </a:r>
            <a:r>
              <a:rPr lang="en-GB" sz="700" dirty="0" err="1" smtClean="0"/>
              <a:t>ZrF</a:t>
            </a:r>
            <a:r>
              <a:rPr lang="en-GB" sz="700" baseline="-25000" dirty="0" err="1" smtClean="0"/>
              <a:t>4</a:t>
            </a:r>
            <a:r>
              <a:rPr lang="en-GB" sz="700" dirty="0" smtClean="0"/>
              <a:t> molality , at </a:t>
            </a:r>
            <a:r>
              <a:rPr lang="en-GB" sz="700" dirty="0" err="1" smtClean="0"/>
              <a:t>750°C</a:t>
            </a:r>
            <a:r>
              <a:rPr lang="en-GB" sz="700" dirty="0" smtClean="0"/>
              <a:t> and scan rate </a:t>
            </a:r>
            <a:r>
              <a:rPr lang="en-GB" sz="700" dirty="0" err="1" smtClean="0"/>
              <a:t>100mV.s</a:t>
            </a:r>
            <a:r>
              <a:rPr lang="en-GB" sz="700" baseline="30000" dirty="0" smtClean="0"/>
              <a:t>-1</a:t>
            </a:r>
            <a:r>
              <a:rPr lang="en-GB" sz="7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2202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FB9B6D-867A-40B8-ACB0-35CC9F272C9C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322" y="18130"/>
            <a:ext cx="6505845" cy="938496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1943708" y="103155"/>
            <a:ext cx="7092788" cy="711952"/>
          </a:xfrm>
        </p:spPr>
        <p:txBody>
          <a:bodyPr/>
          <a:lstStyle/>
          <a:p>
            <a:pPr algn="ctr"/>
            <a:r>
              <a:rPr lang="en-US" cap="none" dirty="0"/>
              <a:t>Electrochemical</a:t>
            </a:r>
            <a:r>
              <a:rPr lang="fr-FR" cap="none" dirty="0"/>
              <a:t> </a:t>
            </a:r>
            <a:r>
              <a:rPr lang="en-US" cap="none" dirty="0" smtClean="0"/>
              <a:t>behavior: square wave voltammetry</a:t>
            </a:r>
            <a:endParaRPr lang="en-US" cap="none" dirty="0"/>
          </a:p>
        </p:txBody>
      </p:sp>
      <p:sp>
        <p:nvSpPr>
          <p:cNvPr id="12" name="Espace réservé du texte 3"/>
          <p:cNvSpPr txBox="1">
            <a:spLocks/>
          </p:cNvSpPr>
          <p:nvPr/>
        </p:nvSpPr>
        <p:spPr>
          <a:xfrm>
            <a:off x="1683750" y="4181601"/>
            <a:ext cx="5832648" cy="68755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 algn="ctr">
              <a:spcBef>
                <a:spcPct val="20000"/>
              </a:spcBef>
              <a:buFont typeface="Arial" pitchFamily="34" charset="0"/>
              <a:buNone/>
              <a:defRPr sz="1200" b="1" i="1">
                <a:solidFill>
                  <a:schemeClr val="bg1">
                    <a:lumMod val="50000"/>
                  </a:schemeClr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 b="1">
                <a:solidFill>
                  <a:schemeClr val="bg1">
                    <a:lumMod val="50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i="1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700" dirty="0"/>
              <a:t>Square wave </a:t>
            </a:r>
            <a:r>
              <a:rPr lang="en-US" sz="700" dirty="0" err="1"/>
              <a:t>voltammogram</a:t>
            </a:r>
            <a:r>
              <a:rPr lang="en-US" sz="700" dirty="0"/>
              <a:t> of the </a:t>
            </a:r>
            <a:r>
              <a:rPr lang="en-US" sz="700" dirty="0" err="1"/>
              <a:t>LiF</a:t>
            </a:r>
            <a:r>
              <a:rPr lang="en-US" sz="700" dirty="0"/>
              <a:t>–</a:t>
            </a:r>
            <a:r>
              <a:rPr lang="en-US" sz="700" dirty="0" err="1"/>
              <a:t>NaF</a:t>
            </a:r>
            <a:r>
              <a:rPr lang="en-US" sz="700" dirty="0"/>
              <a:t>–ZrF</a:t>
            </a:r>
            <a:r>
              <a:rPr lang="en-US" sz="700" baseline="-25000" dirty="0"/>
              <a:t>4</a:t>
            </a:r>
            <a:r>
              <a:rPr lang="en-US" sz="700" dirty="0"/>
              <a:t> (m</a:t>
            </a:r>
            <a:r>
              <a:rPr lang="en-US" sz="700" baseline="-25000" dirty="0"/>
              <a:t>0</a:t>
            </a:r>
            <a:r>
              <a:rPr lang="en-US" sz="700" dirty="0"/>
              <a:t>  = 0.06 mol.kg</a:t>
            </a:r>
            <a:r>
              <a:rPr lang="en-US" sz="700" baseline="30000" dirty="0"/>
              <a:t>-1</a:t>
            </a:r>
            <a:r>
              <a:rPr lang="en-US" sz="700" dirty="0"/>
              <a:t>) at 16 Hz, pulse height: 20 mV, step potential: 2 mV and 750 °C. Inset. Variation of the differential of the peak current density (◊) and the peak potential (□) versus the square root of the frequency. Working electrode: Ag (S = 0.35 cm</a:t>
            </a:r>
            <a:r>
              <a:rPr lang="en-US" sz="700" baseline="30000" dirty="0"/>
              <a:t>2</a:t>
            </a:r>
            <a:r>
              <a:rPr lang="en-US" sz="700" dirty="0"/>
              <a:t>); auxiliary electrode: glassy carbon; comparison electrode: Pt</a:t>
            </a:r>
            <a:endParaRPr lang="fr-FR" sz="700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669" y="980728"/>
            <a:ext cx="4920998" cy="321395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Rectangle à coins arrondis 27"/>
          <p:cNvSpPr/>
          <p:nvPr/>
        </p:nvSpPr>
        <p:spPr>
          <a:xfrm>
            <a:off x="827584" y="5877272"/>
            <a:ext cx="2232248" cy="360040"/>
          </a:xfrm>
          <a:prstGeom prst="round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Soluble/insoluble system</a:t>
            </a:r>
          </a:p>
        </p:txBody>
      </p:sp>
      <p:sp>
        <p:nvSpPr>
          <p:cNvPr id="42" name="Rectangle à coins arrondis 41"/>
          <p:cNvSpPr/>
          <p:nvPr/>
        </p:nvSpPr>
        <p:spPr>
          <a:xfrm>
            <a:off x="4108684" y="4725144"/>
            <a:ext cx="3775683" cy="1512168"/>
          </a:xfrm>
          <a:prstGeom prst="round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827584" y="4725144"/>
            <a:ext cx="7056783" cy="1512168"/>
            <a:chOff x="827584" y="4725144"/>
            <a:chExt cx="7056783" cy="1512168"/>
          </a:xfrm>
        </p:grpSpPr>
        <p:sp>
          <p:nvSpPr>
            <p:cNvPr id="38" name="Rectangle à coins arrondis 37"/>
            <p:cNvSpPr/>
            <p:nvPr/>
          </p:nvSpPr>
          <p:spPr>
            <a:xfrm>
              <a:off x="827584" y="4725144"/>
              <a:ext cx="2736304" cy="360040"/>
            </a:xfrm>
            <a:prstGeom prst="roundRect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Reduction of </a:t>
              </a:r>
              <a:r>
                <a:rPr lang="en-US" sz="1400" dirty="0" err="1">
                  <a:solidFill>
                    <a:schemeClr val="tx1"/>
                  </a:solidFill>
                </a:rPr>
                <a:t>Zr</a:t>
              </a:r>
              <a:r>
                <a:rPr lang="en-US" sz="1400" dirty="0">
                  <a:solidFill>
                    <a:schemeClr val="tx1"/>
                  </a:solidFill>
                </a:rPr>
                <a:t>(IV) in one step </a:t>
              </a:r>
            </a:p>
          </p:txBody>
        </p:sp>
        <p:cxnSp>
          <p:nvCxnSpPr>
            <p:cNvPr id="39" name="Connecteur droit avec flèche 38"/>
            <p:cNvCxnSpPr>
              <a:stCxn id="38" idx="3"/>
              <a:endCxn id="40" idx="1"/>
            </p:cNvCxnSpPr>
            <p:nvPr/>
          </p:nvCxnSpPr>
          <p:spPr>
            <a:xfrm>
              <a:off x="3563888" y="4905164"/>
              <a:ext cx="54479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à coins arrondis 39"/>
            <p:cNvSpPr/>
            <p:nvPr/>
          </p:nvSpPr>
          <p:spPr>
            <a:xfrm>
              <a:off x="4108684" y="4725144"/>
              <a:ext cx="3775683" cy="360040"/>
            </a:xfrm>
            <a:prstGeom prst="round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Number of exchanged electrons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à coins arrondis 40"/>
                <p:cNvSpPr/>
                <p:nvPr/>
              </p:nvSpPr>
              <p:spPr>
                <a:xfrm>
                  <a:off x="4108684" y="5877272"/>
                  <a:ext cx="3775682" cy="360040"/>
                </a:xfrm>
                <a:prstGeom prst="roundRect">
                  <a:avLst/>
                </a:prstGeom>
                <a:no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tabLst>
                      <a:tab pos="357188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𝐙𝐫</m:t>
                        </m:r>
                        <m:d>
                          <m:dPr>
                            <m:ctrlPr>
                              <a:rPr lang="fr-FR" sz="14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𝐈</m:t>
                            </m:r>
                            <m:r>
                              <a:rPr lang="fr-FR" sz="1400" b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𝐕</m:t>
                            </m:r>
                          </m:e>
                        </m:d>
                        <m:r>
                          <a:rPr lang="fr-FR" sz="1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fr-FR" sz="14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b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fr-FR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fr-FR" sz="14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fr-FR" sz="1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fr-FR" sz="1400" b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𝐙𝐫</m:t>
                        </m:r>
                      </m:oMath>
                    </m:oMathPara>
                  </a14:m>
                  <a:endParaRPr lang="fr-FR" sz="1400" b="1" dirty="0">
                    <a:solidFill>
                      <a:prstClr val="black"/>
                    </a:solidFill>
                    <a:latin typeface="Calibri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1" name="Rectangle à coins arrondis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8684" y="5877272"/>
                  <a:ext cx="3775682" cy="360040"/>
                </a:xfrm>
                <a:prstGeom prst="round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Connecteur droit avec flèche 42"/>
            <p:cNvCxnSpPr/>
            <p:nvPr/>
          </p:nvCxnSpPr>
          <p:spPr>
            <a:xfrm>
              <a:off x="5940152" y="5445224"/>
              <a:ext cx="0" cy="43204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à coins arrondis 43"/>
                <p:cNvSpPr/>
                <p:nvPr/>
              </p:nvSpPr>
              <p:spPr>
                <a:xfrm>
                  <a:off x="4824028" y="5013176"/>
                  <a:ext cx="2232248" cy="432048"/>
                </a:xfrm>
                <a:prstGeom prst="roundRect">
                  <a:avLst/>
                </a:prstGeom>
                <a:no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200" b="1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b="1" i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sz="1200" b="1" i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1200" b="1" i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1200" b="1" i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1200" b="1" i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200" b="1" i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1200" b="1" i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200" b="1" i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𝟓𝟐</m:t>
                        </m:r>
                        <m:f>
                          <m:fPr>
                            <m:ctrlPr>
                              <a:rPr lang="fr-FR" sz="1200" b="1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200" b="1" i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𝐑𝐓</m:t>
                            </m:r>
                          </m:num>
                          <m:den>
                            <m:r>
                              <a:rPr lang="en-US" sz="1200" b="1" i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𝐧</m:t>
                            </m:r>
                            <m:r>
                              <a:rPr lang="en-US" sz="1200" b="1" i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𝓕</m:t>
                            </m:r>
                          </m:den>
                        </m:f>
                        <m:r>
                          <a:rPr lang="fr-FR" sz="1200" b="1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sz="1200" b="1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fr-FR" sz="1200" b="1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b="1" i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fr-FR" sz="1200" b="1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𝐋</m:t>
                            </m:r>
                          </m:sub>
                        </m:sSub>
                      </m:oMath>
                    </m:oMathPara>
                  </a14:m>
                  <a:endParaRPr lang="en-US" sz="1200" b="1" dirty="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à coins arrondis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4028" y="5013176"/>
                  <a:ext cx="2232248" cy="432048"/>
                </a:xfrm>
                <a:prstGeom prst="roundRect">
                  <a:avLst/>
                </a:prstGeom>
                <a:blipFill rotWithShape="1">
                  <a:blip r:embed="rId6"/>
                  <a:stretch>
                    <a:fillRect b="-1408"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itre 1"/>
          <p:cNvSpPr txBox="1">
            <a:spLocks/>
          </p:cNvSpPr>
          <p:nvPr/>
        </p:nvSpPr>
        <p:spPr bwMode="gray">
          <a:xfrm>
            <a:off x="5292080" y="6408638"/>
            <a:ext cx="3240360" cy="40473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2800" b="0" kern="1200" cap="all" baseline="0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altLang="fr-FR" sz="1200" cap="none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2018 International </a:t>
            </a:r>
            <a:r>
              <a:rPr lang="en-US" altLang="fr-FR" sz="1200" cap="none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Pyroprocessing</a:t>
            </a:r>
            <a:r>
              <a:rPr lang="en-US" altLang="fr-FR" sz="1200" cap="none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Research </a:t>
            </a:r>
            <a:r>
              <a:rPr lang="en-US" altLang="fr-FR" sz="1200" cap="none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Conference, </a:t>
            </a:r>
            <a:r>
              <a:rPr lang="en-US" sz="1200" cap="none" dirty="0">
                <a:solidFill>
                  <a:schemeClr val="bg2">
                    <a:lumMod val="75000"/>
                  </a:schemeClr>
                </a:solidFill>
              </a:rPr>
              <a:t>October 24 - 26, 2018</a:t>
            </a:r>
            <a:endParaRPr lang="fr-FR" altLang="fr-FR" sz="1200" cap="none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940152" y="5528265"/>
            <a:ext cx="1747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i="1" dirty="0" smtClean="0"/>
              <a:t>4 electrons exchange</a:t>
            </a:r>
            <a:endParaRPr lang="en-GB" sz="1200" b="1" i="1" dirty="0"/>
          </a:p>
        </p:txBody>
      </p:sp>
    </p:spTree>
    <p:extLst>
      <p:ext uri="{BB962C8B-B14F-4D97-AF65-F5344CB8AC3E}">
        <p14:creationId xmlns:p14="http://schemas.microsoft.com/office/powerpoint/2010/main" val="204302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FB9B6D-867A-40B8-ACB0-35CC9F272C9C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322" y="18130"/>
            <a:ext cx="6505845" cy="938496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2105902" y="103155"/>
            <a:ext cx="6139220" cy="711952"/>
          </a:xfrm>
        </p:spPr>
        <p:txBody>
          <a:bodyPr/>
          <a:lstStyle/>
          <a:p>
            <a:pPr algn="ctr"/>
            <a:r>
              <a:rPr lang="fr-FR" cap="none" dirty="0" err="1"/>
              <a:t>Electrocrystallisation</a:t>
            </a:r>
            <a:r>
              <a:rPr lang="fr-FR" cap="none" dirty="0"/>
              <a:t> </a:t>
            </a:r>
            <a:r>
              <a:rPr lang="fr-FR" cap="none" dirty="0" err="1" smtClean="0"/>
              <a:t>process</a:t>
            </a:r>
            <a:r>
              <a:rPr lang="fr-FR" cap="none" dirty="0" smtClean="0"/>
              <a:t>      1/2</a:t>
            </a:r>
            <a:endParaRPr lang="fr-FR" cap="none" dirty="0"/>
          </a:p>
        </p:txBody>
      </p:sp>
      <p:sp>
        <p:nvSpPr>
          <p:cNvPr id="12" name="Espace réservé du texte 3"/>
          <p:cNvSpPr txBox="1">
            <a:spLocks/>
          </p:cNvSpPr>
          <p:nvPr/>
        </p:nvSpPr>
        <p:spPr>
          <a:xfrm>
            <a:off x="3779912" y="5017220"/>
            <a:ext cx="5832648" cy="382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 algn="ctr">
              <a:spcBef>
                <a:spcPct val="20000"/>
              </a:spcBef>
              <a:buFont typeface="Arial" pitchFamily="34" charset="0"/>
              <a:buNone/>
              <a:defRPr sz="1200" b="1" i="1">
                <a:solidFill>
                  <a:schemeClr val="bg1">
                    <a:lumMod val="50000"/>
                  </a:schemeClr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 b="1">
                <a:solidFill>
                  <a:schemeClr val="bg1">
                    <a:lumMod val="50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i="1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700" dirty="0"/>
              <a:t>Chronoamperogram on silver electrode at </a:t>
            </a:r>
            <a:r>
              <a:rPr lang="el-GR" sz="700" dirty="0"/>
              <a:t>η = −0.969</a:t>
            </a:r>
            <a:r>
              <a:rPr lang="en-US" sz="700" dirty="0"/>
              <a:t>V vs Pt in </a:t>
            </a:r>
            <a:r>
              <a:rPr lang="en-US" sz="700" dirty="0" err="1"/>
              <a:t>LiF</a:t>
            </a:r>
            <a:r>
              <a:rPr lang="en-US" sz="700" dirty="0"/>
              <a:t>–</a:t>
            </a:r>
            <a:r>
              <a:rPr lang="en-US" sz="700" dirty="0" err="1"/>
              <a:t>NaF</a:t>
            </a:r>
            <a:r>
              <a:rPr lang="en-US" sz="700" dirty="0"/>
              <a:t>–ZrF</a:t>
            </a:r>
            <a:r>
              <a:rPr lang="en-US" sz="700" baseline="-25000" dirty="0"/>
              <a:t>4</a:t>
            </a:r>
            <a:r>
              <a:rPr lang="en-US" sz="700" dirty="0"/>
              <a:t> (m</a:t>
            </a:r>
            <a:r>
              <a:rPr lang="en-US" sz="700" baseline="-25000" dirty="0"/>
              <a:t>0</a:t>
            </a:r>
            <a:r>
              <a:rPr lang="en-US" sz="700" dirty="0"/>
              <a:t> = 0.17 mol.kg</a:t>
            </a:r>
            <a:r>
              <a:rPr lang="en-US" sz="700" baseline="30000" dirty="0"/>
              <a:t>−1</a:t>
            </a:r>
            <a:r>
              <a:rPr lang="en-US" sz="700" dirty="0"/>
              <a:t>) at 690 °C. </a:t>
            </a:r>
          </a:p>
          <a:p>
            <a:r>
              <a:rPr lang="en-US" sz="700" dirty="0"/>
              <a:t>Working electrode: Ag (S = 0.35 cm</a:t>
            </a:r>
            <a:r>
              <a:rPr lang="en-US" sz="700" baseline="30000" dirty="0"/>
              <a:t>2</a:t>
            </a:r>
            <a:r>
              <a:rPr lang="en-US" sz="700" dirty="0"/>
              <a:t>); auxiliary electrode: glassy carbon; comparison electrode: Pt</a:t>
            </a:r>
          </a:p>
        </p:txBody>
      </p:sp>
      <p:sp>
        <p:nvSpPr>
          <p:cNvPr id="38" name="Espace réservé du contenu 2"/>
          <p:cNvSpPr>
            <a:spLocks noGrp="1"/>
          </p:cNvSpPr>
          <p:nvPr>
            <p:ph idx="1"/>
          </p:nvPr>
        </p:nvSpPr>
        <p:spPr>
          <a:xfrm>
            <a:off x="75203" y="3933056"/>
            <a:ext cx="4280773" cy="1384324"/>
          </a:xfrm>
        </p:spPr>
        <p:txBody>
          <a:bodyPr/>
          <a:lstStyle/>
          <a:p>
            <a:r>
              <a:rPr lang="en-US" sz="1700" dirty="0"/>
              <a:t>Chronoamperometry </a:t>
            </a:r>
            <a:r>
              <a:rPr lang="en-US" sz="1600" dirty="0">
                <a:solidFill>
                  <a:prstClr val="black"/>
                </a:solidFill>
              </a:rPr>
              <a:t>→ 3 </a:t>
            </a:r>
            <a:r>
              <a:rPr lang="en-US" sz="1600" dirty="0" smtClean="0">
                <a:solidFill>
                  <a:prstClr val="black"/>
                </a:solidFill>
              </a:rPr>
              <a:t>areas:</a:t>
            </a:r>
            <a:endParaRPr lang="en-US" sz="1700" dirty="0"/>
          </a:p>
          <a:p>
            <a:pPr lvl="1"/>
            <a:r>
              <a:rPr lang="en-US" sz="1400" b="1" u="sng" dirty="0">
                <a:solidFill>
                  <a:schemeClr val="bg2">
                    <a:lumMod val="75000"/>
                  </a:schemeClr>
                </a:solidFill>
              </a:rPr>
              <a:t>Part 1:</a:t>
            </a:r>
            <a:r>
              <a:rPr lang="en-US" sz="1400" dirty="0"/>
              <a:t> charging of the double layer and the formation of the first germs</a:t>
            </a:r>
          </a:p>
          <a:p>
            <a:pPr lvl="1">
              <a:tabLst>
                <a:tab pos="1163638" algn="l"/>
              </a:tabLst>
            </a:pPr>
            <a:r>
              <a:rPr lang="en-US" sz="1400" b="1" u="sng" dirty="0">
                <a:solidFill>
                  <a:schemeClr val="bg2">
                    <a:lumMod val="75000"/>
                  </a:schemeClr>
                </a:solidFill>
              </a:rPr>
              <a:t>Part 2:</a:t>
            </a:r>
            <a:r>
              <a:rPr lang="en-US" sz="1400" dirty="0"/>
              <a:t> 	growth of the crystals</a:t>
            </a:r>
          </a:p>
          <a:p>
            <a:pPr marL="180975" lvl="1" indent="0">
              <a:buNone/>
              <a:tabLst>
                <a:tab pos="1163638" algn="l"/>
              </a:tabLst>
            </a:pPr>
            <a:r>
              <a:rPr lang="en-US" sz="1400" dirty="0"/>
              <a:t>	(t</a:t>
            </a:r>
            <a:r>
              <a:rPr lang="en-US" sz="1400" baseline="-25000" dirty="0"/>
              <a:t>m</a:t>
            </a:r>
            <a:r>
              <a:rPr lang="en-US" sz="1400" dirty="0"/>
              <a:t> ; </a:t>
            </a:r>
            <a:r>
              <a:rPr lang="en-US" sz="1400" dirty="0" err="1"/>
              <a:t>j</a:t>
            </a:r>
            <a:r>
              <a:rPr lang="en-US" sz="1400" baseline="-25000" dirty="0" err="1"/>
              <a:t>m</a:t>
            </a:r>
            <a:r>
              <a:rPr lang="en-US" sz="1400" dirty="0"/>
              <a:t>) → </a:t>
            </a:r>
            <a:r>
              <a:rPr lang="en-US" sz="1400" dirty="0" err="1"/>
              <a:t>v</a:t>
            </a:r>
            <a:r>
              <a:rPr lang="en-US" sz="1400" baseline="-25000" dirty="0" err="1"/>
              <a:t>diffusion</a:t>
            </a:r>
            <a:r>
              <a:rPr lang="en-US" sz="1400" dirty="0"/>
              <a:t> = </a:t>
            </a:r>
            <a:r>
              <a:rPr lang="en-US" sz="1400" dirty="0" err="1"/>
              <a:t>v</a:t>
            </a:r>
            <a:r>
              <a:rPr lang="en-US" sz="1400" baseline="-25000" dirty="0" err="1"/>
              <a:t>growth</a:t>
            </a:r>
            <a:r>
              <a:rPr lang="en-US" sz="1400" baseline="-25000" dirty="0"/>
              <a:t> crystals</a:t>
            </a:r>
            <a:endParaRPr lang="en-US" sz="1200" baseline="-25000" dirty="0"/>
          </a:p>
          <a:p>
            <a:pPr lvl="1"/>
            <a:r>
              <a:rPr lang="en-US" sz="1400" b="1" u="sng" dirty="0">
                <a:solidFill>
                  <a:schemeClr val="bg2">
                    <a:lumMod val="75000"/>
                  </a:schemeClr>
                </a:solidFill>
              </a:rPr>
              <a:t>Part 3:</a:t>
            </a:r>
            <a:r>
              <a:rPr lang="en-US" sz="1400" dirty="0"/>
              <a:t> limitation of the reaction by the diffusion of </a:t>
            </a:r>
            <a:r>
              <a:rPr lang="en-US" sz="1400" dirty="0" err="1"/>
              <a:t>Zr</a:t>
            </a:r>
            <a:r>
              <a:rPr lang="en-US" sz="1400" dirty="0"/>
              <a:t>(IV) ions</a:t>
            </a:r>
          </a:p>
        </p:txBody>
      </p:sp>
      <p:sp>
        <p:nvSpPr>
          <p:cNvPr id="41" name="Flèche vers le bas 40"/>
          <p:cNvSpPr>
            <a:spLocks noChangeAspect="1"/>
          </p:cNvSpPr>
          <p:nvPr/>
        </p:nvSpPr>
        <p:spPr bwMode="auto">
          <a:xfrm rot="16200000">
            <a:off x="2962869" y="5723465"/>
            <a:ext cx="265935" cy="504057"/>
          </a:xfrm>
          <a:prstGeom prst="downArrow">
            <a:avLst/>
          </a:prstGeom>
          <a:solidFill>
            <a:srgbClr val="2DC8FF"/>
          </a:solidFill>
          <a:ln w="9525" cap="flat" cmpd="sng" algn="ctr">
            <a:solidFill>
              <a:srgbClr val="2DC8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3497263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0" cap="none" spc="0" normalizeH="0" baseline="0" noProof="0">
              <a:ln>
                <a:noFill/>
              </a:ln>
              <a:solidFill>
                <a:srgbClr val="E52E81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/>
              <p:cNvSpPr txBox="1"/>
              <p:nvPr/>
            </p:nvSpPr>
            <p:spPr>
              <a:xfrm>
                <a:off x="3445056" y="5698510"/>
                <a:ext cx="4727345" cy="538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sz="1500" b="1" kern="0" dirty="0">
                    <a:solidFill>
                      <a:srgbClr val="00B0F0"/>
                    </a:solidFill>
                  </a:rPr>
                  <a:t>Non-dimensional models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1600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1600" i="1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fr-FR" sz="160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fr-FR" sz="1600" i="1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160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fr-FR" sz="160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fr-FR" sz="16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60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160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fr-FR" sz="1600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1600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fr-FR" sz="160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fr-FR" sz="160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fr-FR" sz="160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kumimoji="0" lang="en-US" sz="1500" b="1" i="0" u="none" strike="noStrike" kern="0" cap="none" spc="0" normalizeH="0" baseline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2" name="ZoneText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056" y="5698510"/>
                <a:ext cx="4727345" cy="538802"/>
              </a:xfrm>
              <a:prstGeom prst="rect">
                <a:avLst/>
              </a:prstGeom>
              <a:blipFill rotWithShape="1">
                <a:blip r:embed="rId4"/>
                <a:stretch>
                  <a:fillRect l="-3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694" y="1844824"/>
            <a:ext cx="4608801" cy="3165198"/>
          </a:xfrm>
          <a:prstGeom prst="rect">
            <a:avLst/>
          </a:prstGeom>
        </p:spPr>
      </p:pic>
      <p:sp>
        <p:nvSpPr>
          <p:cNvPr id="14" name="Titre 1"/>
          <p:cNvSpPr txBox="1">
            <a:spLocks/>
          </p:cNvSpPr>
          <p:nvPr/>
        </p:nvSpPr>
        <p:spPr bwMode="gray">
          <a:xfrm>
            <a:off x="5292080" y="6408638"/>
            <a:ext cx="3240360" cy="40473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2800" b="0" kern="1200" cap="all" baseline="0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altLang="fr-FR" sz="1200" cap="none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2018 International </a:t>
            </a:r>
            <a:r>
              <a:rPr lang="en-US" altLang="fr-FR" sz="1200" cap="none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Pyroprocessing</a:t>
            </a:r>
            <a:r>
              <a:rPr lang="en-US" altLang="fr-FR" sz="1200" cap="none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Research </a:t>
            </a:r>
            <a:r>
              <a:rPr lang="en-US" altLang="fr-FR" sz="1200" cap="none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Conference, </a:t>
            </a:r>
            <a:r>
              <a:rPr lang="en-US" sz="1200" cap="none" dirty="0">
                <a:solidFill>
                  <a:schemeClr val="bg2">
                    <a:lumMod val="75000"/>
                  </a:schemeClr>
                </a:solidFill>
              </a:rPr>
              <a:t>October 24 - 26, 2018</a:t>
            </a:r>
            <a:endParaRPr lang="fr-FR" altLang="fr-FR" sz="1200" cap="none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71" y="1052736"/>
            <a:ext cx="3864692" cy="2528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Espace réservé du contenu 2"/>
          <p:cNvSpPr txBox="1">
            <a:spLocks/>
          </p:cNvSpPr>
          <p:nvPr/>
        </p:nvSpPr>
        <p:spPr bwMode="gray">
          <a:xfrm>
            <a:off x="4572000" y="1135316"/>
            <a:ext cx="4248472" cy="118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 sz="2200">
                <a:solidFill>
                  <a:schemeClr val="tx2"/>
                </a:solidFill>
              </a:defRPr>
            </a:lvl1pPr>
            <a:lvl2pPr marL="627063" lvl="1" indent="-360363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7"/>
              </a:buBlip>
            </a:lvl2pPr>
            <a:lvl3pPr marL="361950" lvl="2" indent="0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>
                <a:solidFill>
                  <a:srgbClr val="666666"/>
                </a:solidFill>
              </a:defRPr>
            </a:lvl3pPr>
            <a:lvl4pPr marL="1009650" lvl="3" indent="-238125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8"/>
              </a:buBlip>
              <a:defRPr sz="1600">
                <a:solidFill>
                  <a:schemeClr val="bg2">
                    <a:lumMod val="75000"/>
                  </a:schemeClr>
                </a:solidFill>
              </a:defRPr>
            </a:lvl4pPr>
            <a:lvl5pPr marL="1133475" lvl="4" indent="-114300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>
                <a:solidFill>
                  <a:srgbClr val="666666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>
              <a:lnSpc>
                <a:spcPts val="1500"/>
              </a:lnSpc>
              <a:spcAft>
                <a:spcPts val="300"/>
              </a:spcAft>
            </a:pPr>
            <a:r>
              <a:rPr lang="en-GB" sz="1400" dirty="0" smtClean="0"/>
              <a:t>Crossover on cyclic </a:t>
            </a:r>
            <a:r>
              <a:rPr lang="en-GB" sz="1400" dirty="0" err="1"/>
              <a:t>voltammograms</a:t>
            </a:r>
            <a:r>
              <a:rPr lang="en-GB" sz="1400" dirty="0"/>
              <a:t> </a:t>
            </a:r>
            <a:r>
              <a:rPr lang="en-GB" sz="1400" dirty="0" smtClean="0"/>
              <a:t>observed: </a:t>
            </a:r>
            <a:r>
              <a:rPr lang="en-GB" sz="1400" b="1" dirty="0" smtClean="0"/>
              <a:t>Nucleation process evidenced</a:t>
            </a:r>
            <a:endParaRPr lang="en-GB" sz="1600" b="1" dirty="0" smtClean="0"/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1547664" y="1412776"/>
            <a:ext cx="3456384" cy="10801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26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FB9B6D-867A-40B8-ACB0-35CC9F272C9C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322" y="18130"/>
            <a:ext cx="6505845" cy="938496"/>
          </a:xfrm>
          <a:prstGeom prst="rect">
            <a:avLst/>
          </a:prstGeom>
        </p:spPr>
      </p:pic>
      <p:sp>
        <p:nvSpPr>
          <p:cNvPr id="12" name="Espace réservé du texte 3"/>
          <p:cNvSpPr txBox="1">
            <a:spLocks/>
          </p:cNvSpPr>
          <p:nvPr/>
        </p:nvSpPr>
        <p:spPr>
          <a:xfrm>
            <a:off x="1691680" y="4797152"/>
            <a:ext cx="5832648" cy="382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 algn="ctr">
              <a:spcBef>
                <a:spcPct val="20000"/>
              </a:spcBef>
              <a:buFont typeface="Arial" pitchFamily="34" charset="0"/>
              <a:buNone/>
              <a:defRPr sz="1200" b="1" i="1">
                <a:solidFill>
                  <a:schemeClr val="bg1">
                    <a:lumMod val="50000"/>
                  </a:schemeClr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 b="1">
                <a:solidFill>
                  <a:schemeClr val="bg1">
                    <a:lumMod val="50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i="1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700" dirty="0"/>
              <a:t>Comparison of the dimensionless experimental data obtained from the current-time transients at various </a:t>
            </a:r>
            <a:r>
              <a:rPr lang="en-US" sz="700" dirty="0" err="1" smtClean="0"/>
              <a:t>overvoltages</a:t>
            </a:r>
            <a:r>
              <a:rPr lang="en-US" sz="700" dirty="0"/>
              <a:t> </a:t>
            </a:r>
            <a:r>
              <a:rPr lang="en-US" sz="700" dirty="0" smtClean="0"/>
              <a:t>and temperature </a:t>
            </a:r>
            <a:r>
              <a:rPr lang="en-US" sz="700" dirty="0"/>
              <a:t>with the theoretical models for instantaneous and progressive nucleation in </a:t>
            </a:r>
            <a:r>
              <a:rPr lang="en-US" sz="700" dirty="0" err="1" smtClean="0"/>
              <a:t>LiF</a:t>
            </a:r>
            <a:r>
              <a:rPr lang="en-US" sz="700" dirty="0" smtClean="0"/>
              <a:t>–</a:t>
            </a:r>
            <a:r>
              <a:rPr lang="en-US" sz="700" dirty="0" err="1" smtClean="0"/>
              <a:t>NaF</a:t>
            </a:r>
            <a:r>
              <a:rPr lang="en-US" sz="700" dirty="0" smtClean="0"/>
              <a:t>–ZrF</a:t>
            </a:r>
            <a:r>
              <a:rPr lang="en-US" sz="700" baseline="-25000" dirty="0" smtClean="0"/>
              <a:t>4</a:t>
            </a:r>
            <a:r>
              <a:rPr lang="en-US" sz="700" dirty="0" smtClean="0"/>
              <a:t> (m</a:t>
            </a:r>
            <a:r>
              <a:rPr lang="en-US" sz="700" baseline="-25000" dirty="0" smtClean="0"/>
              <a:t>0</a:t>
            </a:r>
            <a:r>
              <a:rPr lang="en-US" sz="700" dirty="0" smtClean="0"/>
              <a:t> = 0.17 mol.kg</a:t>
            </a:r>
            <a:r>
              <a:rPr lang="en-US" sz="700" baseline="30000" dirty="0" smtClean="0"/>
              <a:t>−1</a:t>
            </a:r>
            <a:r>
              <a:rPr lang="en-US" sz="700" dirty="0" smtClean="0"/>
              <a:t>). </a:t>
            </a:r>
          </a:p>
          <a:p>
            <a:r>
              <a:rPr lang="en-US" sz="700" dirty="0" smtClean="0"/>
              <a:t>Working </a:t>
            </a:r>
            <a:r>
              <a:rPr lang="en-US" sz="700" dirty="0"/>
              <a:t>electrode: Ag; auxiliary electrode: glassy carbon; comparison electrode: Pt</a:t>
            </a:r>
            <a:endParaRPr lang="fr-FR" sz="7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667" y="2060848"/>
            <a:ext cx="4242856" cy="2772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2060848"/>
            <a:ext cx="4247207" cy="277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Espace réservé du contenu 2"/>
              <p:cNvSpPr txBox="1">
                <a:spLocks/>
              </p:cNvSpPr>
              <p:nvPr/>
            </p:nvSpPr>
            <p:spPr>
              <a:xfrm>
                <a:off x="576000" y="980728"/>
                <a:ext cx="8244472" cy="1179719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342900" indent="-3429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Font typeface="Wingdings" panose="05000000000000000000" pitchFamily="2" charset="2"/>
                  <a:buChar char="Ø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541338" indent="-360363" algn="l" defTabSz="914400" rtl="0" eaLnBrk="1" latinLnBrk="0" hangingPunct="1">
                  <a:lnSpc>
                    <a:spcPts val="2000"/>
                  </a:lnSpc>
                  <a:spcBef>
                    <a:spcPts val="0"/>
                  </a:spcBef>
                  <a:buSzPct val="90000"/>
                  <a:buFontTx/>
                  <a:buBlip>
                    <a:blip r:embed="rId5"/>
                  </a:buBlip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42925" indent="0" algn="l" defTabSz="914400" rtl="0" eaLnBrk="1" latinLnBrk="0" hangingPunct="1">
                  <a:lnSpc>
                    <a:spcPts val="2000"/>
                  </a:lnSpc>
                  <a:spcBef>
                    <a:spcPts val="0"/>
                  </a:spcBef>
                  <a:buSzPct val="36000"/>
                  <a:buFont typeface="Arial" pitchFamily="34" charset="0"/>
                  <a:buNone/>
                  <a:defRPr sz="1600" kern="1200">
                    <a:solidFill>
                      <a:srgbClr val="666666"/>
                    </a:solidFill>
                    <a:latin typeface="+mn-lt"/>
                    <a:ea typeface="+mn-ea"/>
                    <a:cs typeface="+mn-cs"/>
                  </a:defRPr>
                </a:lvl3pPr>
                <a:lvl4pPr marL="1009650" indent="-238125" algn="l" defTabSz="914400" rtl="0" eaLnBrk="1" latinLnBrk="0" hangingPunct="1">
                  <a:lnSpc>
                    <a:spcPts val="2000"/>
                  </a:lnSpc>
                  <a:spcBef>
                    <a:spcPts val="0"/>
                  </a:spcBef>
                  <a:buClr>
                    <a:srgbClr val="666666"/>
                  </a:buClr>
                  <a:buSzPct val="36000"/>
                  <a:buFontTx/>
                  <a:buBlip>
                    <a:blip r:embed="rId6"/>
                  </a:buBlip>
                  <a:defRPr sz="1600" kern="1200">
                    <a:solidFill>
                      <a:schemeClr val="bg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133475" indent="-114300" algn="l" defTabSz="914400" rtl="0" eaLnBrk="1" latinLnBrk="0" hangingPunct="1">
                  <a:lnSpc>
                    <a:spcPts val="2000"/>
                  </a:lnSpc>
                  <a:spcBef>
                    <a:spcPts val="0"/>
                  </a:spcBef>
                  <a:buClr>
                    <a:srgbClr val="666666"/>
                  </a:buClr>
                  <a:buFont typeface="Arial" pitchFamily="34" charset="0"/>
                  <a:buChar char="-"/>
                  <a:defRPr sz="1600" kern="1200">
                    <a:solidFill>
                      <a:srgbClr val="666666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:r>
                  <a:rPr lang="en-US" sz="1700" dirty="0" smtClean="0"/>
                  <a:t>Non-dimensional theoretical models 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→ 2 nucleation modes</a:t>
                </a:r>
                <a:r>
                  <a:rPr lang="en-US" sz="1800" dirty="0">
                    <a:solidFill>
                      <a:schemeClr val="tx1"/>
                    </a:solidFill>
                    <a:latin typeface="Arial" charset="0"/>
                  </a:rPr>
                  <a:t> </a:t>
                </a:r>
                <a:r>
                  <a:rPr lang="en-US" sz="1400" dirty="0">
                    <a:solidFill>
                      <a:schemeClr val="tx1"/>
                    </a:solidFill>
                    <a:latin typeface="Arial" charset="0"/>
                  </a:rPr>
                  <a:t>(</a:t>
                </a:r>
                <a:r>
                  <a:rPr lang="en-US" sz="1400" dirty="0" err="1">
                    <a:solidFill>
                      <a:schemeClr val="tx1"/>
                    </a:solidFill>
                    <a:latin typeface="Arial" charset="0"/>
                  </a:rPr>
                  <a:t>Scharifker</a:t>
                </a:r>
                <a:r>
                  <a:rPr lang="en-US" sz="1400" dirty="0">
                    <a:solidFill>
                      <a:schemeClr val="tx1"/>
                    </a:solidFill>
                    <a:latin typeface="Arial" charset="0"/>
                  </a:rPr>
                  <a:t> et al. 1983)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endParaRPr lang="en-US" sz="1700" dirty="0">
                  <a:solidFill>
                    <a:schemeClr val="tx1"/>
                  </a:solidFill>
                </a:endParaRPr>
              </a:p>
              <a:p>
                <a:pPr lvl="1">
                  <a:spcAft>
                    <a:spcPts val="1200"/>
                  </a:spcAft>
                </a:pPr>
                <a:r>
                  <a:rPr lang="en-US" sz="1400" dirty="0" smtClean="0">
                    <a:solidFill>
                      <a:srgbClr val="00B0F0"/>
                    </a:solidFill>
                    <a:latin typeface="Arial" charset="0"/>
                  </a:rPr>
                  <a:t>Progressive </a:t>
                </a:r>
                <a:r>
                  <a:rPr lang="en-US" sz="1400" dirty="0" smtClean="0">
                    <a:latin typeface="Arial" charset="0"/>
                  </a:rPr>
                  <a:t>nucleation 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400" i="1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1400" i="1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40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4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=1.2254</m:t>
                    </m:r>
                    <m:d>
                      <m:dPr>
                        <m:ctrlPr>
                          <a:rPr lang="en-US" sz="1400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  <m:t>m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t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1400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400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40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exp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400" i="1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40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−2.3367</m:t>
                                </m:r>
                                <m:sSup>
                                  <m:sSupPr>
                                    <m:ctrlPr>
                                      <a:rPr lang="en-US" sz="1400" i="1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i="1">
                                            <a:solidFill>
                                              <a:srgbClr val="00B0F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400" i="1">
                                                <a:solidFill>
                                                  <a:srgbClr val="00B0F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400">
                                                <a:solidFill>
                                                  <a:srgbClr val="00B0F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t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1400" i="1">
                                                    <a:solidFill>
                                                      <a:srgbClr val="00B0F0"/>
                                                    </a:solidFill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400">
                                                    <a:solidFill>
                                                      <a:srgbClr val="00B0F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t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400">
                                                    <a:solidFill>
                                                      <a:srgbClr val="00B0F0"/>
                                                    </a:solidFill>
                                                    <a:latin typeface="Cambria Math"/>
                                                  </a:rPr>
                                                  <m:t>m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p>
                        <m:r>
                          <a:rPr lang="en-US" sz="14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 smtClean="0">
                  <a:latin typeface="Arial" charset="0"/>
                </a:endParaRPr>
              </a:p>
              <a:p>
                <a:pPr lvl="1"/>
                <a:r>
                  <a:rPr lang="en-US" sz="1400" dirty="0" smtClean="0">
                    <a:solidFill>
                      <a:srgbClr val="FF0000"/>
                    </a:solidFill>
                    <a:latin typeface="Arial" charset="0"/>
                  </a:rPr>
                  <a:t>Instantaneous </a:t>
                </a:r>
                <a:r>
                  <a:rPr lang="en-US" sz="1400" dirty="0">
                    <a:latin typeface="Arial" charset="0"/>
                  </a:rPr>
                  <a:t>nucleation 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14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=1.9542</m:t>
                    </m:r>
                    <m:d>
                      <m:d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𝑒𝑥𝑝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−1.2564</m:t>
                                </m:r>
                                <m:d>
                                  <m:dPr>
                                    <m:ctrlPr>
                                      <a:rPr lang="en-US" sz="14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400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𝑡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4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</m:d>
                      </m:e>
                      <m: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 smtClean="0"/>
              </a:p>
              <a:p>
                <a:pPr marL="180975" lvl="1" indent="0">
                  <a:buNone/>
                </a:pPr>
                <a:endParaRPr lang="en-US" sz="1400" dirty="0" smtClean="0"/>
              </a:p>
              <a:p>
                <a:pPr lvl="1"/>
                <a:endParaRPr lang="en-US" sz="1400" dirty="0" smtClean="0"/>
              </a:p>
            </p:txBody>
          </p:sp>
        </mc:Choice>
        <mc:Fallback xmlns="">
          <p:sp>
            <p:nvSpPr>
              <p:cNvPr id="14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" y="980728"/>
                <a:ext cx="8244472" cy="1179719"/>
              </a:xfrm>
              <a:prstGeom prst="rect">
                <a:avLst/>
              </a:prstGeom>
              <a:blipFill rotWithShape="0">
                <a:blip r:embed="rId8"/>
                <a:stretch>
                  <a:fillRect l="-1404" t="-46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à coins arrondis 15"/>
          <p:cNvSpPr/>
          <p:nvPr/>
        </p:nvSpPr>
        <p:spPr>
          <a:xfrm>
            <a:off x="467545" y="5191618"/>
            <a:ext cx="7944936" cy="555327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 smtClean="0">
                <a:solidFill>
                  <a:schemeClr val="tx1"/>
                </a:solidFill>
              </a:rPr>
              <a:t>Progressive </a:t>
            </a:r>
            <a:r>
              <a:rPr lang="en-US" sz="1400" dirty="0">
                <a:solidFill>
                  <a:schemeClr val="tx1"/>
                </a:solidFill>
              </a:rPr>
              <a:t>nucleation </a:t>
            </a:r>
            <a:r>
              <a:rPr lang="en-US" sz="1400" dirty="0" smtClean="0">
                <a:solidFill>
                  <a:schemeClr val="tx1"/>
                </a:solidFill>
              </a:rPr>
              <a:t>mode whatever </a:t>
            </a:r>
            <a:r>
              <a:rPr lang="en-US" sz="1400" dirty="0">
                <a:solidFill>
                  <a:schemeClr val="tx1"/>
                </a:solidFill>
              </a:rPr>
              <a:t>the </a:t>
            </a:r>
            <a:r>
              <a:rPr lang="en-US" sz="1400" dirty="0" smtClean="0">
                <a:solidFill>
                  <a:schemeClr val="tx1"/>
                </a:solidFill>
              </a:rPr>
              <a:t>overvoltage imposed </a:t>
            </a:r>
            <a:r>
              <a:rPr lang="en-US" sz="1400" dirty="0">
                <a:solidFill>
                  <a:schemeClr val="tx1"/>
                </a:solidFill>
              </a:rPr>
              <a:t>and the working </a:t>
            </a:r>
            <a:r>
              <a:rPr lang="en-US" sz="1400" dirty="0" smtClean="0">
                <a:solidFill>
                  <a:schemeClr val="tx1"/>
                </a:solidFill>
              </a:rPr>
              <a:t>temperature</a:t>
            </a:r>
          </a:p>
          <a:p>
            <a:pPr algn="just"/>
            <a:r>
              <a:rPr lang="en-US" sz="1400" dirty="0" smtClean="0">
                <a:solidFill>
                  <a:schemeClr val="tx1"/>
                </a:solidFill>
              </a:rPr>
              <a:t>Cristal </a:t>
            </a:r>
            <a:r>
              <a:rPr lang="en-US" sz="1400" dirty="0">
                <a:solidFill>
                  <a:schemeClr val="tx1"/>
                </a:solidFill>
              </a:rPr>
              <a:t>growth in the three dimensions and limited by the diffusion of </a:t>
            </a:r>
            <a:r>
              <a:rPr lang="en-US" sz="1400" dirty="0" err="1">
                <a:solidFill>
                  <a:schemeClr val="tx1"/>
                </a:solidFill>
              </a:rPr>
              <a:t>Zr</a:t>
            </a:r>
            <a:r>
              <a:rPr lang="en-US" sz="1400" dirty="0">
                <a:solidFill>
                  <a:schemeClr val="tx1"/>
                </a:solidFill>
              </a:rPr>
              <a:t>(IV) </a:t>
            </a:r>
            <a:r>
              <a:rPr lang="en-US" sz="1400" dirty="0" smtClean="0">
                <a:solidFill>
                  <a:schemeClr val="tx1"/>
                </a:solidFill>
              </a:rPr>
              <a:t>ions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 bwMode="gray">
          <a:xfrm>
            <a:off x="5292080" y="6408638"/>
            <a:ext cx="3240360" cy="40473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2800" b="0" kern="1200" cap="all" baseline="0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altLang="fr-FR" sz="1200" cap="none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2018 International </a:t>
            </a:r>
            <a:r>
              <a:rPr lang="en-US" altLang="fr-FR" sz="1200" cap="none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Pyroprocessing</a:t>
            </a:r>
            <a:r>
              <a:rPr lang="en-US" altLang="fr-FR" sz="1200" cap="none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Research </a:t>
            </a:r>
            <a:r>
              <a:rPr lang="en-US" altLang="fr-FR" sz="1200" cap="none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Conference, </a:t>
            </a:r>
            <a:r>
              <a:rPr lang="en-US" sz="1200" cap="none" dirty="0">
                <a:solidFill>
                  <a:schemeClr val="bg2">
                    <a:lumMod val="75000"/>
                  </a:schemeClr>
                </a:solidFill>
              </a:rPr>
              <a:t>October 24 - 26, 2018</a:t>
            </a:r>
            <a:endParaRPr lang="fr-FR" altLang="fr-FR" sz="1200" cap="none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539552" y="5753923"/>
            <a:ext cx="8424936" cy="555397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Progressive </a:t>
            </a:r>
            <a:r>
              <a:rPr lang="en-US" sz="1400" b="1" dirty="0" smtClean="0">
                <a:solidFill>
                  <a:schemeClr val="tx1"/>
                </a:solidFill>
              </a:rPr>
              <a:t>nucleation: </a:t>
            </a:r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high temperature, high concentration and high </a:t>
            </a: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</a:rPr>
              <a:t>overvoltage → best deposit conditions</a:t>
            </a:r>
            <a:endParaRPr lang="en-US" sz="1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4212540" y="2612769"/>
            <a:ext cx="4900627" cy="2101342"/>
            <a:chOff x="4212540" y="2612769"/>
            <a:chExt cx="4900627" cy="2101342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7209" y="2612769"/>
              <a:ext cx="4865958" cy="2045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ZoneTexte 20"/>
            <p:cNvSpPr txBox="1"/>
            <p:nvPr/>
          </p:nvSpPr>
          <p:spPr>
            <a:xfrm>
              <a:off x="5237325" y="4437112"/>
              <a:ext cx="344838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rgbClr val="FF0000"/>
                  </a:solidFill>
                </a:rPr>
                <a:t>Instantaneous</a:t>
              </a:r>
              <a:r>
                <a:rPr lang="en-GB" sz="1200" b="1" dirty="0" smtClean="0"/>
                <a:t>                               </a:t>
              </a:r>
              <a:r>
                <a:rPr lang="en-GB" sz="1200" b="1" dirty="0" smtClean="0">
                  <a:solidFill>
                    <a:srgbClr val="2DC8FF"/>
                  </a:solidFill>
                </a:rPr>
                <a:t>Progressive</a:t>
              </a:r>
              <a:endParaRPr lang="en-GB" sz="1200" b="1" dirty="0">
                <a:solidFill>
                  <a:srgbClr val="2DC8FF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4499992" y="4293676"/>
              <a:ext cx="100811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800" dirty="0" smtClean="0"/>
                <a:t>Growing speed</a:t>
              </a:r>
              <a:endParaRPr lang="en-GB" sz="800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7092280" y="4293096"/>
              <a:ext cx="100811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800" dirty="0" smtClean="0"/>
                <a:t>Growing speed</a:t>
              </a:r>
              <a:endParaRPr lang="en-GB" sz="800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8100392" y="2924944"/>
              <a:ext cx="100811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800" dirty="0" smtClean="0"/>
                <a:t>Nucleation speed</a:t>
              </a:r>
              <a:endParaRPr lang="en-GB" sz="800" dirty="0"/>
            </a:p>
          </p:txBody>
        </p:sp>
        <p:sp>
          <p:nvSpPr>
            <p:cNvPr id="25" name="ZoneTexte 24"/>
            <p:cNvSpPr txBox="1"/>
            <p:nvPr/>
          </p:nvSpPr>
          <p:spPr>
            <a:xfrm rot="16200000">
              <a:off x="4009891" y="3343618"/>
              <a:ext cx="62074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/>
                <a:t>Time</a:t>
              </a:r>
              <a:endParaRPr lang="en-GB" sz="800" dirty="0"/>
            </a:p>
          </p:txBody>
        </p:sp>
        <p:sp>
          <p:nvSpPr>
            <p:cNvPr id="26" name="ZoneTexte 25"/>
            <p:cNvSpPr txBox="1"/>
            <p:nvPr/>
          </p:nvSpPr>
          <p:spPr>
            <a:xfrm rot="16200000">
              <a:off x="6674187" y="3343617"/>
              <a:ext cx="62074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/>
                <a:t>Time</a:t>
              </a:r>
              <a:endParaRPr lang="en-GB" sz="800" dirty="0"/>
            </a:p>
          </p:txBody>
        </p:sp>
      </p:grpSp>
      <p:sp>
        <p:nvSpPr>
          <p:cNvPr id="27" name="Titre 1"/>
          <p:cNvSpPr>
            <a:spLocks noGrp="1"/>
          </p:cNvSpPr>
          <p:nvPr>
            <p:ph type="title"/>
          </p:nvPr>
        </p:nvSpPr>
        <p:spPr>
          <a:xfrm>
            <a:off x="2105902" y="103155"/>
            <a:ext cx="6139220" cy="711952"/>
          </a:xfrm>
        </p:spPr>
        <p:txBody>
          <a:bodyPr/>
          <a:lstStyle/>
          <a:p>
            <a:pPr algn="ctr"/>
            <a:r>
              <a:rPr lang="fr-FR" cap="none" dirty="0" err="1"/>
              <a:t>Electrocrystallisation</a:t>
            </a:r>
            <a:r>
              <a:rPr lang="fr-FR" cap="none" dirty="0"/>
              <a:t> </a:t>
            </a:r>
            <a:r>
              <a:rPr lang="fr-FR" cap="none" dirty="0" err="1" smtClean="0"/>
              <a:t>process</a:t>
            </a:r>
            <a:r>
              <a:rPr lang="fr-FR" cap="none" dirty="0" smtClean="0"/>
              <a:t>      2/2</a:t>
            </a:r>
            <a:endParaRPr lang="fr-FR" cap="none" dirty="0"/>
          </a:p>
        </p:txBody>
      </p:sp>
    </p:spTree>
    <p:extLst>
      <p:ext uri="{BB962C8B-B14F-4D97-AF65-F5344CB8AC3E}">
        <p14:creationId xmlns:p14="http://schemas.microsoft.com/office/powerpoint/2010/main" val="264548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èle présentation Powerpoint CEA-DEN-anglais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Conférence HTMC-16 - Version 0</Template>
  <TotalTime>5072</TotalTime>
  <Words>1733</Words>
  <Application>Microsoft Office PowerPoint</Application>
  <PresentationFormat>Affichage à l'écran (4:3)</PresentationFormat>
  <Paragraphs>281</Paragraphs>
  <Slides>15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Modèle présentation Powerpoint CEA-DEN-anglais</vt:lpstr>
      <vt:lpstr>Electrochemical behavior of zirconium in molten fluoride</vt:lpstr>
      <vt:lpstr>Context  Definition of Zircaloy and composition of irradiated Zircaloy cladding</vt:lpstr>
      <vt:lpstr>Context  Recycling Zr contained in Zircaloy cladding</vt:lpstr>
      <vt:lpstr>Experimental Setup</vt:lpstr>
      <vt:lpstr>Thermodynamic approach</vt:lpstr>
      <vt:lpstr>Electrochemical behavior: cyclic voltammetry</vt:lpstr>
      <vt:lpstr>Electrochemical behavior: square wave voltammetry</vt:lpstr>
      <vt:lpstr>Electrocrystallisation process      1/2</vt:lpstr>
      <vt:lpstr>Electrocrystallisation process      2/2</vt:lpstr>
      <vt:lpstr>Electrodeposition of ZR                1/4</vt:lpstr>
      <vt:lpstr>Electrodeposition of Zr                2/4</vt:lpstr>
      <vt:lpstr>Electrodeposition of Zr                3/4</vt:lpstr>
      <vt:lpstr>Electrodeposition of Zr                4/4</vt:lpstr>
      <vt:lpstr>Conclusions and prospects</vt:lpstr>
      <vt:lpstr>DEN  DMRC SPDS LDPS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Études de voies potentielles pour le recyclage du zirconium des gaines en Zircaloy des combustibles usés</dc:title>
  <dc:creator>QUARANTA Delphine</dc:creator>
  <cp:lastModifiedBy>MENDES Eric</cp:lastModifiedBy>
  <cp:revision>261</cp:revision>
  <cp:lastPrinted>2018-05-31T14:21:54Z</cp:lastPrinted>
  <dcterms:created xsi:type="dcterms:W3CDTF">2018-05-29T06:42:41Z</dcterms:created>
  <dcterms:modified xsi:type="dcterms:W3CDTF">2018-10-16T09:21:40Z</dcterms:modified>
</cp:coreProperties>
</file>